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5"/>
    <p:sldMasterId id="2147483684" r:id="rId6"/>
    <p:sldMasterId id="2147483677" r:id="rId7"/>
    <p:sldMasterId id="2147483663" r:id="rId8"/>
    <p:sldMasterId id="2147483687" r:id="rId9"/>
    <p:sldMasterId id="2147483690" r:id="rId10"/>
    <p:sldMasterId id="2147483693" r:id="rId11"/>
    <p:sldMasterId id="2147483653" r:id="rId12"/>
    <p:sldMasterId id="2147483682" r:id="rId13"/>
  </p:sldMasterIdLst>
  <p:notesMasterIdLst>
    <p:notesMasterId r:id="rId40"/>
  </p:notesMasterIdLst>
  <p:sldIdLst>
    <p:sldId id="310" r:id="rId14"/>
    <p:sldId id="533" r:id="rId15"/>
    <p:sldId id="561" r:id="rId16"/>
    <p:sldId id="557" r:id="rId17"/>
    <p:sldId id="536" r:id="rId18"/>
    <p:sldId id="535" r:id="rId19"/>
    <p:sldId id="538" r:id="rId20"/>
    <p:sldId id="550" r:id="rId21"/>
    <p:sldId id="539" r:id="rId22"/>
    <p:sldId id="547" r:id="rId23"/>
    <p:sldId id="565" r:id="rId24"/>
    <p:sldId id="558" r:id="rId25"/>
    <p:sldId id="551" r:id="rId26"/>
    <p:sldId id="564" r:id="rId27"/>
    <p:sldId id="563" r:id="rId28"/>
    <p:sldId id="566" r:id="rId29"/>
    <p:sldId id="540" r:id="rId30"/>
    <p:sldId id="554" r:id="rId31"/>
    <p:sldId id="556" r:id="rId32"/>
    <p:sldId id="559" r:id="rId33"/>
    <p:sldId id="543" r:id="rId34"/>
    <p:sldId id="541" r:id="rId35"/>
    <p:sldId id="542" r:id="rId36"/>
    <p:sldId id="546" r:id="rId37"/>
    <p:sldId id="562" r:id="rId38"/>
    <p:sldId id="484" r:id="rId3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533435-8132-2B14-8EDD-7776447993D5}" name="Judith Ancketill" initials="JA" userId="S::jancketill@openboxsoftware.com::8f3c2413-fefa-4bc6-9f98-e266e3e0094d" providerId="AD"/>
  <p188:author id="{C2738A47-0931-5B04-1172-CB56C1D1FB87}" name="Nikki Papenfus" initials="NP" userId="S::npapenfus@openboxsoftware.com::2a405823-0c8b-419b-afb6-8159926c2e17" providerId="AD"/>
  <p188:author id="{B27D6C62-A87E-9EA8-949E-BE3DB87D866D}" name="Shaun Barrett" initials="" userId="S::sbarrett@openboxsoftware.com::2e21295b-21c9-4734-b4c8-23b29a1a1ba3" providerId="AD"/>
  <p188:author id="{411D59CB-E194-D74B-FCF5-28A77AEB51E7}" name="Sam Duncan" initials="SD" userId="S::sduncan@openboxsoftware.com::c1d0992b-0ec5-443a-8c6c-87e1361e2b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7"/>
    <a:srgbClr val="797979"/>
    <a:srgbClr val="BCD727"/>
    <a:srgbClr val="AAAAAA"/>
    <a:srgbClr val="636363"/>
    <a:srgbClr val="535353"/>
    <a:srgbClr val="A6C830"/>
    <a:srgbClr val="4B4B4B"/>
    <a:srgbClr val="999999"/>
    <a:srgbClr val="DDE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D01A0-958F-906C-70B4-035886D2AB6A}" v="2" dt="2025-03-03T10:56:14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63" autoAdjust="0"/>
  </p:normalViewPr>
  <p:slideViewPr>
    <p:cSldViewPr snapToGrid="0">
      <p:cViewPr varScale="1">
        <p:scale>
          <a:sx n="107" d="100"/>
          <a:sy n="107" d="100"/>
        </p:scale>
        <p:origin x="636" y="-6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microsoft.com/office/2015/10/relationships/revisionInfo" Target="revisionInfo.xml"/><Relationship Id="rId20" Type="http://schemas.openxmlformats.org/officeDocument/2006/relationships/slide" Target="slides/slide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ki Papenfus" userId="S::npapenfus@openboxsoftware.com::2a405823-0c8b-419b-afb6-8159926c2e17" providerId="AD" clId="Web-{067D01A0-958F-906C-70B4-035886D2AB6A}"/>
    <pc:docChg chg="modSld">
      <pc:chgData name="Nikki Papenfus" userId="S::npapenfus@openboxsoftware.com::2a405823-0c8b-419b-afb6-8159926c2e17" providerId="AD" clId="Web-{067D01A0-958F-906C-70B4-035886D2AB6A}" dt="2025-03-03T10:56:14.897" v="1" actId="20577"/>
      <pc:docMkLst>
        <pc:docMk/>
      </pc:docMkLst>
      <pc:sldChg chg="modSp">
        <pc:chgData name="Nikki Papenfus" userId="S::npapenfus@openboxsoftware.com::2a405823-0c8b-419b-afb6-8159926c2e17" providerId="AD" clId="Web-{067D01A0-958F-906C-70B4-035886D2AB6A}" dt="2025-03-03T10:56:14.897" v="1" actId="20577"/>
        <pc:sldMkLst>
          <pc:docMk/>
          <pc:sldMk cId="4179784547" sldId="536"/>
        </pc:sldMkLst>
        <pc:spChg chg="mod">
          <ac:chgData name="Nikki Papenfus" userId="S::npapenfus@openboxsoftware.com::2a405823-0c8b-419b-afb6-8159926c2e17" providerId="AD" clId="Web-{067D01A0-958F-906C-70B4-035886D2AB6A}" dt="2025-03-03T10:56:14.897" v="1" actId="20577"/>
          <ac:spMkLst>
            <pc:docMk/>
            <pc:sldMk cId="4179784547" sldId="536"/>
            <ac:spMk id="2" creationId="{FD3FC97B-5A42-6644-0B42-A8EB842DFC30}"/>
          </ac:spMkLst>
        </pc:spChg>
      </pc:sldChg>
    </pc:docChg>
  </pc:docChgLst>
  <pc:docChgLst>
    <pc:chgData name="Nikki Papenfus" userId="2a405823-0c8b-419b-afb6-8159926c2e17" providerId="ADAL" clId="{81349F0D-91DB-4A0C-9453-24CD8E9EB354}"/>
    <pc:docChg chg="undo custSel addSld modSld">
      <pc:chgData name="Nikki Papenfus" userId="2a405823-0c8b-419b-afb6-8159926c2e17" providerId="ADAL" clId="{81349F0D-91DB-4A0C-9453-24CD8E9EB354}" dt="2024-11-06T09:37:02.810" v="172" actId="208"/>
      <pc:docMkLst>
        <pc:docMk/>
      </pc:docMkLst>
      <pc:sldChg chg="addSp delSp modSp add mod">
        <pc:chgData name="Nikki Papenfus" userId="2a405823-0c8b-419b-afb6-8159926c2e17" providerId="ADAL" clId="{81349F0D-91DB-4A0C-9453-24CD8E9EB354}" dt="2024-11-06T09:37:02.810" v="172" actId="208"/>
        <pc:sldMkLst>
          <pc:docMk/>
          <pc:sldMk cId="3527449917" sldId="566"/>
        </pc:sldMkLst>
        <pc:spChg chg="del">
          <ac:chgData name="Nikki Papenfus" userId="2a405823-0c8b-419b-afb6-8159926c2e17" providerId="ADAL" clId="{81349F0D-91DB-4A0C-9453-24CD8E9EB354}" dt="2024-11-06T08:50:36.282" v="7" actId="478"/>
          <ac:spMkLst>
            <pc:docMk/>
            <pc:sldMk cId="3527449917" sldId="566"/>
            <ac:spMk id="6" creationId="{CCFFA523-31D8-9A82-598A-2F6B4F2453EA}"/>
          </ac:spMkLst>
        </pc:spChg>
        <pc:spChg chg="mod">
          <ac:chgData name="Nikki Papenfus" userId="2a405823-0c8b-419b-afb6-8159926c2e17" providerId="ADAL" clId="{81349F0D-91DB-4A0C-9453-24CD8E9EB354}" dt="2024-11-06T08:51:07.094" v="59" actId="14100"/>
          <ac:spMkLst>
            <pc:docMk/>
            <pc:sldMk cId="3527449917" sldId="566"/>
            <ac:spMk id="9" creationId="{48D4B1DE-C898-69CD-A1E6-DB0957227058}"/>
          </ac:spMkLst>
        </pc:spChg>
        <pc:spChg chg="add mod">
          <ac:chgData name="Nikki Papenfus" userId="2a405823-0c8b-419b-afb6-8159926c2e17" providerId="ADAL" clId="{81349F0D-91DB-4A0C-9453-24CD8E9EB354}" dt="2024-11-06T08:55:52.814" v="170" actId="1036"/>
          <ac:spMkLst>
            <pc:docMk/>
            <pc:sldMk cId="3527449917" sldId="566"/>
            <ac:spMk id="11" creationId="{357F931B-CD45-3326-7E04-33AA18073030}"/>
          </ac:spMkLst>
        </pc:spChg>
        <pc:spChg chg="add mod">
          <ac:chgData name="Nikki Papenfus" userId="2a405823-0c8b-419b-afb6-8159926c2e17" providerId="ADAL" clId="{81349F0D-91DB-4A0C-9453-24CD8E9EB354}" dt="2024-11-06T08:53:09.665" v="94" actId="14100"/>
          <ac:spMkLst>
            <pc:docMk/>
            <pc:sldMk cId="3527449917" sldId="566"/>
            <ac:spMk id="12" creationId="{E60FD3D5-F6A0-C7F9-56E9-B47BAABB95C2}"/>
          </ac:spMkLst>
        </pc:spChg>
        <pc:spChg chg="add mod ord">
          <ac:chgData name="Nikki Papenfus" userId="2a405823-0c8b-419b-afb6-8159926c2e17" providerId="ADAL" clId="{81349F0D-91DB-4A0C-9453-24CD8E9EB354}" dt="2024-11-06T08:55:23.104" v="147" actId="14100"/>
          <ac:spMkLst>
            <pc:docMk/>
            <pc:sldMk cId="3527449917" sldId="566"/>
            <ac:spMk id="13" creationId="{10C2C38D-BFF7-A671-9F31-A4C6E890CDD9}"/>
          </ac:spMkLst>
        </pc:spChg>
        <pc:spChg chg="del">
          <ac:chgData name="Nikki Papenfus" userId="2a405823-0c8b-419b-afb6-8159926c2e17" providerId="ADAL" clId="{81349F0D-91DB-4A0C-9453-24CD8E9EB354}" dt="2024-11-06T08:50:37.636" v="8" actId="478"/>
          <ac:spMkLst>
            <pc:docMk/>
            <pc:sldMk cId="3527449917" sldId="566"/>
            <ac:spMk id="15" creationId="{3EB7CDD7-39CE-E338-B7CE-2828A2961E46}"/>
          </ac:spMkLst>
        </pc:spChg>
        <pc:picChg chg="del">
          <ac:chgData name="Nikki Papenfus" userId="2a405823-0c8b-419b-afb6-8159926c2e17" providerId="ADAL" clId="{81349F0D-91DB-4A0C-9453-24CD8E9EB354}" dt="2024-11-06T08:50:17.729" v="1" actId="478"/>
          <ac:picMkLst>
            <pc:docMk/>
            <pc:sldMk cId="3527449917" sldId="566"/>
            <ac:picMk id="3" creationId="{D5CA17D2-A827-A6F5-A7F8-97D8D6C71F9C}"/>
          </ac:picMkLst>
        </pc:picChg>
        <pc:picChg chg="add mod ord">
          <ac:chgData name="Nikki Papenfus" userId="2a405823-0c8b-419b-afb6-8159926c2e17" providerId="ADAL" clId="{81349F0D-91DB-4A0C-9453-24CD8E9EB354}" dt="2024-11-06T09:37:02.810" v="172" actId="208"/>
          <ac:picMkLst>
            <pc:docMk/>
            <pc:sldMk cId="3527449917" sldId="566"/>
            <ac:picMk id="4" creationId="{38B59B82-5675-2B29-EA0C-9DAAB01BD17B}"/>
          </ac:picMkLst>
        </pc:picChg>
        <pc:picChg chg="del">
          <ac:chgData name="Nikki Papenfus" userId="2a405823-0c8b-419b-afb6-8159926c2e17" providerId="ADAL" clId="{81349F0D-91DB-4A0C-9453-24CD8E9EB354}" dt="2024-11-06T08:50:18.330" v="2" actId="478"/>
          <ac:picMkLst>
            <pc:docMk/>
            <pc:sldMk cId="3527449917" sldId="566"/>
            <ac:picMk id="5" creationId="{2EFE79C6-A350-DD61-E635-5F5FC78EC98E}"/>
          </ac:picMkLst>
        </pc:picChg>
        <pc:picChg chg="add mod">
          <ac:chgData name="Nikki Papenfus" userId="2a405823-0c8b-419b-afb6-8159926c2e17" providerId="ADAL" clId="{81349F0D-91DB-4A0C-9453-24CD8E9EB354}" dt="2024-11-06T08:53:05.167" v="93" actId="1035"/>
          <ac:picMkLst>
            <pc:docMk/>
            <pc:sldMk cId="3527449917" sldId="566"/>
            <ac:picMk id="8" creationId="{6180F7ED-6274-3174-381C-E28CB739FC8F}"/>
          </ac:picMkLst>
        </pc:picChg>
        <pc:picChg chg="add mod">
          <ac:chgData name="Nikki Papenfus" userId="2a405823-0c8b-419b-afb6-8159926c2e17" providerId="ADAL" clId="{81349F0D-91DB-4A0C-9453-24CD8E9EB354}" dt="2024-11-06T09:37:00.873" v="171" actId="208"/>
          <ac:picMkLst>
            <pc:docMk/>
            <pc:sldMk cId="3527449917" sldId="566"/>
            <ac:picMk id="10" creationId="{42566758-AAF5-FA47-A3A1-88B84BFDFD4C}"/>
          </ac:picMkLst>
        </pc:picChg>
      </pc:sldChg>
    </pc:docChg>
  </pc:docChgLst>
  <pc:docChgLst>
    <pc:chgData name="Nikki Papenfus" userId="2a405823-0c8b-419b-afb6-8159926c2e17" providerId="ADAL" clId="{56995B35-B441-408A-8631-9DDDEAB8B988}"/>
    <pc:docChg chg="modSld">
      <pc:chgData name="Nikki Papenfus" userId="2a405823-0c8b-419b-afb6-8159926c2e17" providerId="ADAL" clId="{56995B35-B441-408A-8631-9DDDEAB8B988}" dt="2024-10-31T14:15:25.578" v="14" actId="208"/>
      <pc:docMkLst>
        <pc:docMk/>
      </pc:docMkLst>
      <pc:sldChg chg="modSp mod">
        <pc:chgData name="Nikki Papenfus" userId="2a405823-0c8b-419b-afb6-8159926c2e17" providerId="ADAL" clId="{56995B35-B441-408A-8631-9DDDEAB8B988}" dt="2024-10-31T14:14:55.297" v="8" actId="208"/>
        <pc:sldMkLst>
          <pc:docMk/>
          <pc:sldMk cId="2057691462" sldId="551"/>
        </pc:sldMkLst>
        <pc:picChg chg="mod">
          <ac:chgData name="Nikki Papenfus" userId="2a405823-0c8b-419b-afb6-8159926c2e17" providerId="ADAL" clId="{56995B35-B441-408A-8631-9DDDEAB8B988}" dt="2024-10-31T14:14:55.297" v="8" actId="208"/>
          <ac:picMkLst>
            <pc:docMk/>
            <pc:sldMk cId="2057691462" sldId="551"/>
            <ac:picMk id="26" creationId="{43E42795-5C98-4582-E365-8D7C45ADB6AC}"/>
          </ac:picMkLst>
        </pc:picChg>
      </pc:sldChg>
      <pc:sldChg chg="modSp mod">
        <pc:chgData name="Nikki Papenfus" userId="2a405823-0c8b-419b-afb6-8159926c2e17" providerId="ADAL" clId="{56995B35-B441-408A-8631-9DDDEAB8B988}" dt="2024-10-31T14:15:25.578" v="14" actId="208"/>
        <pc:sldMkLst>
          <pc:docMk/>
          <pc:sldMk cId="542722467" sldId="554"/>
        </pc:sldMkLst>
        <pc:picChg chg="mod">
          <ac:chgData name="Nikki Papenfus" userId="2a405823-0c8b-419b-afb6-8159926c2e17" providerId="ADAL" clId="{56995B35-B441-408A-8631-9DDDEAB8B988}" dt="2024-10-31T14:15:24.101" v="13" actId="208"/>
          <ac:picMkLst>
            <pc:docMk/>
            <pc:sldMk cId="542722467" sldId="554"/>
            <ac:picMk id="10" creationId="{144399B6-D4C8-CC92-56BD-9BB050445731}"/>
          </ac:picMkLst>
        </pc:picChg>
        <pc:picChg chg="mod">
          <ac:chgData name="Nikki Papenfus" userId="2a405823-0c8b-419b-afb6-8159926c2e17" providerId="ADAL" clId="{56995B35-B441-408A-8631-9DDDEAB8B988}" dt="2024-10-31T14:15:25.578" v="14" actId="208"/>
          <ac:picMkLst>
            <pc:docMk/>
            <pc:sldMk cId="542722467" sldId="554"/>
            <ac:picMk id="11" creationId="{86EF1D8D-73A0-5616-DF0F-E87CAF7A0A3A}"/>
          </ac:picMkLst>
        </pc:picChg>
      </pc:sldChg>
      <pc:sldChg chg="modSp mod">
        <pc:chgData name="Nikki Papenfus" userId="2a405823-0c8b-419b-afb6-8159926c2e17" providerId="ADAL" clId="{56995B35-B441-408A-8631-9DDDEAB8B988}" dt="2024-10-31T14:14:49.715" v="7" actId="208"/>
        <pc:sldMkLst>
          <pc:docMk/>
          <pc:sldMk cId="1715377870" sldId="558"/>
        </pc:sldMkLst>
        <pc:picChg chg="mod">
          <ac:chgData name="Nikki Papenfus" userId="2a405823-0c8b-419b-afb6-8159926c2e17" providerId="ADAL" clId="{56995B35-B441-408A-8631-9DDDEAB8B988}" dt="2024-10-31T14:14:47.897" v="6" actId="208"/>
          <ac:picMkLst>
            <pc:docMk/>
            <pc:sldMk cId="1715377870" sldId="558"/>
            <ac:picMk id="6" creationId="{AC10BEDA-429F-411C-4FDA-640951287186}"/>
          </ac:picMkLst>
        </pc:picChg>
        <pc:picChg chg="mod">
          <ac:chgData name="Nikki Papenfus" userId="2a405823-0c8b-419b-afb6-8159926c2e17" providerId="ADAL" clId="{56995B35-B441-408A-8631-9DDDEAB8B988}" dt="2024-10-31T14:14:49.715" v="7" actId="208"/>
          <ac:picMkLst>
            <pc:docMk/>
            <pc:sldMk cId="1715377870" sldId="558"/>
            <ac:picMk id="8" creationId="{B37F0A9C-D42D-10E2-C96C-98CE2530F7D9}"/>
          </ac:picMkLst>
        </pc:picChg>
      </pc:sldChg>
      <pc:sldChg chg="modSp mod">
        <pc:chgData name="Nikki Papenfus" userId="2a405823-0c8b-419b-afb6-8159926c2e17" providerId="ADAL" clId="{56995B35-B441-408A-8631-9DDDEAB8B988}" dt="2024-10-31T14:15:14.554" v="12" actId="2085"/>
        <pc:sldMkLst>
          <pc:docMk/>
          <pc:sldMk cId="357290756" sldId="563"/>
        </pc:sldMkLst>
        <pc:picChg chg="mod">
          <ac:chgData name="Nikki Papenfus" userId="2a405823-0c8b-419b-afb6-8159926c2e17" providerId="ADAL" clId="{56995B35-B441-408A-8631-9DDDEAB8B988}" dt="2024-10-31T14:15:11.538" v="11" actId="2085"/>
          <ac:picMkLst>
            <pc:docMk/>
            <pc:sldMk cId="357290756" sldId="563"/>
            <ac:picMk id="3" creationId="{472767E1-DA7B-C4E0-7EB4-B13FE9895A03}"/>
          </ac:picMkLst>
        </pc:picChg>
        <pc:picChg chg="mod">
          <ac:chgData name="Nikki Papenfus" userId="2a405823-0c8b-419b-afb6-8159926c2e17" providerId="ADAL" clId="{56995B35-B441-408A-8631-9DDDEAB8B988}" dt="2024-10-31T14:15:14.554" v="12" actId="2085"/>
          <ac:picMkLst>
            <pc:docMk/>
            <pc:sldMk cId="357290756" sldId="563"/>
            <ac:picMk id="5" creationId="{E1A9F0BC-4282-7240-F894-343463363DE8}"/>
          </ac:picMkLst>
        </pc:picChg>
      </pc:sldChg>
      <pc:sldChg chg="modSp mod">
        <pc:chgData name="Nikki Papenfus" userId="2a405823-0c8b-419b-afb6-8159926c2e17" providerId="ADAL" clId="{56995B35-B441-408A-8631-9DDDEAB8B988}" dt="2024-10-31T14:15:01.647" v="10" actId="208"/>
        <pc:sldMkLst>
          <pc:docMk/>
          <pc:sldMk cId="195091672" sldId="564"/>
        </pc:sldMkLst>
        <pc:picChg chg="mod">
          <ac:chgData name="Nikki Papenfus" userId="2a405823-0c8b-419b-afb6-8159926c2e17" providerId="ADAL" clId="{56995B35-B441-408A-8631-9DDDEAB8B988}" dt="2024-10-31T14:14:59.810" v="9" actId="208"/>
          <ac:picMkLst>
            <pc:docMk/>
            <pc:sldMk cId="195091672" sldId="564"/>
            <ac:picMk id="3" creationId="{687C20F7-BB53-16E5-E69D-735C96749F43}"/>
          </ac:picMkLst>
        </pc:picChg>
        <pc:picChg chg="mod">
          <ac:chgData name="Nikki Papenfus" userId="2a405823-0c8b-419b-afb6-8159926c2e17" providerId="ADAL" clId="{56995B35-B441-408A-8631-9DDDEAB8B988}" dt="2024-10-31T14:15:01.647" v="10" actId="208"/>
          <ac:picMkLst>
            <pc:docMk/>
            <pc:sldMk cId="195091672" sldId="564"/>
            <ac:picMk id="21" creationId="{15F6D298-B903-CFC3-AF6B-6C8FD3992E78}"/>
          </ac:picMkLst>
        </pc:picChg>
      </pc:sldChg>
      <pc:sldChg chg="modSp mod">
        <pc:chgData name="Nikki Papenfus" userId="2a405823-0c8b-419b-afb6-8159926c2e17" providerId="ADAL" clId="{56995B35-B441-408A-8631-9DDDEAB8B988}" dt="2024-10-31T14:14:34.487" v="3" actId="208"/>
        <pc:sldMkLst>
          <pc:docMk/>
          <pc:sldMk cId="793897217" sldId="565"/>
        </pc:sldMkLst>
        <pc:picChg chg="mod">
          <ac:chgData name="Nikki Papenfus" userId="2a405823-0c8b-419b-afb6-8159926c2e17" providerId="ADAL" clId="{56995B35-B441-408A-8631-9DDDEAB8B988}" dt="2024-10-31T14:14:34.487" v="3" actId="208"/>
          <ac:picMkLst>
            <pc:docMk/>
            <pc:sldMk cId="793897217" sldId="565"/>
            <ac:picMk id="3" creationId="{0A77F1AE-B642-A741-FD62-8DA7E2369BFA}"/>
          </ac:picMkLst>
        </pc:picChg>
        <pc:picChg chg="mod">
          <ac:chgData name="Nikki Papenfus" userId="2a405823-0c8b-419b-afb6-8159926c2e17" providerId="ADAL" clId="{56995B35-B441-408A-8631-9DDDEAB8B988}" dt="2024-10-31T14:14:31.907" v="2" actId="208"/>
          <ac:picMkLst>
            <pc:docMk/>
            <pc:sldMk cId="793897217" sldId="565"/>
            <ac:picMk id="4" creationId="{088A4286-7CE7-C75E-033E-108DC44ACF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E7C5F7D-AE2E-47C7-8BA2-CC4D7F4E80EF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EA9EF18-44DA-4CCF-A8F6-0B08C3010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60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366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877FE-C8E6-1AAB-885F-E09A675F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148A2-D86B-F8D5-3D01-17625B767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7DA90-6893-7010-8C1F-F2DC4E1B7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F3A45-9965-7C1C-574A-544EC67F0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636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9AD2C-8A52-AD3C-E267-C5506B54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63083-D4AF-6E9D-006E-5B675379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55924-B1E8-1D0F-945C-7700BFA23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B7050-61A3-E003-644F-7F0156C5C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817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99DFE-2128-9174-5E16-B1FD51E0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25D2D-52EB-E575-DE4D-CD0B1596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81DD0-E1A4-A942-C016-9A08043EA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D9899-E237-376D-D937-6BCF40776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81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CD863-AE00-0C6B-1A05-BA6F2B370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E82B2D-28FA-AFAD-AE53-FB9111B9D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9EB79-DF41-4833-9437-06189D647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E9199-932F-09CA-F380-09F046018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18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EB00B-3FC7-6762-23FB-70D6EFB9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6956E-63BC-970D-9655-46DB4203D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E6E1B-93A2-BF80-F5E0-100ED793D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7A3BD-6501-77FB-3159-155B3EA98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45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F0D56-43AB-A6A0-B663-147CA0FC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A8F86-9204-44D0-34C3-026849789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8F0CA8-97B2-2F05-111C-1BF394752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8FEEC-CAA6-DC18-401F-148E250E1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27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CC4C-608D-E98F-7992-B512F26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A900E-63ED-0E20-2039-1BF613C1D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A44D3-D576-992E-F690-360D3DC6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5 Sprints: Go live = 25 April </a:t>
            </a:r>
          </a:p>
          <a:p>
            <a:r>
              <a:rPr lang="en-US" sz="2000" dirty="0"/>
              <a:t>6 Sprints: Go live = 16 May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D0E33-F569-B13F-4775-BFA6E4782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6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A6BD-6EBB-1E17-F282-7AD167D87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F97A3-0BC4-4261-55BE-FEEBF74FE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5072A-EBFB-47BC-832C-D5FC376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60DF-4E1A-6CD9-C76D-4B83EC7A7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53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7AC1D-7FDE-591F-1D29-4CD5C59E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A7D2A-4655-5332-9261-FD41E0EE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48450-CAC6-356C-CDCF-8B0A67823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C41DE-187E-FE9F-D64F-3D2215284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06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862D-99CF-C78A-F1F3-B4E6ED29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EE0B5-5D22-F622-1784-1D094FC66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32352-F43A-D329-F9B0-82CBAA95C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07E2-35A2-BF8E-1AFB-9699E125E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8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E126C-7913-0BBE-679E-94527E480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98DCA-DE01-E232-CF28-F3085D2B9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F93954-D4D4-3B61-EE78-DBFADE0B8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A4CC2-7006-5A0C-5C08-880E92644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9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67951-D78C-00A2-9B90-D0BB31D5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9F013-E46B-C3CC-A3AB-60ED83E6E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9608E-437B-3DBD-F7D7-6555627F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9610" indent="-309610">
              <a:buFont typeface="Arial" panose="020B0604020202020204" pitchFamily="34" charset="0"/>
              <a:buChar char="•"/>
            </a:pPr>
            <a:r>
              <a:rPr lang="en-US" sz="2000"/>
              <a:t>assumes 4 weeks UAT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88D0B-39DC-DA54-48C1-0BEA3405D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249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D971-B27E-97C4-AA17-300AD933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1863F-6E76-AE72-026A-1B07203CA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3D6DC-6964-1221-78A5-8BEEC0616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C27B5-50DC-0F00-FD42-5897EAFF7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17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1618B-E7D2-8947-F053-AE494EA3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50820-54F3-559D-E62C-C87406756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6C414-6E5A-586C-CDE0-D78F3B878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2B3BA-BBFB-7016-255E-B8A7F2B57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515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33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77B5-6137-CD2C-EB48-D6439C7A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02800-403E-CA29-DF04-6DCE22C97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A40F6-982A-4BC7-A5A8-5C3264B8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FDAF-E806-99AB-B8EF-9399E10DB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3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248B-582D-DB3C-BF73-204B8C3A6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DCB8B-E098-2F86-5342-114CC6EBF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86064-36F2-BA6D-2476-8882E6333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Limited to risks &amp; inefficiencies that we believe we can address in R1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E57F-6C63-6ED0-24E1-41545E403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2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819E-164A-12A2-A396-335384FF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87FB3-40BC-6B8A-8DF2-3E6BF3E22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0BBC5-4026-EC21-5A6A-9B30E05EF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96F0-AB95-0434-EA3A-F9605FB6C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65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C794-9624-9DCC-8FD0-139B7C48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6E42D-98D4-EF8A-A22F-1E5DCD0D3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25A5B-10A4-7431-4680-68B8877FC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6D886-DF79-E667-2C66-4E47FC636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643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0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625"/>
              </a:lnSpc>
              <a:spcAft>
                <a:spcPts val="975"/>
              </a:spcAft>
            </a:pPr>
            <a:endParaRPr lang="en-GB" sz="200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94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89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182332" y="3078002"/>
            <a:ext cx="7270751" cy="489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35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36E55F8-8805-BEF8-326D-E6D9811E2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370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FA5D25D-D673-C6D5-CAA6-0263D34E82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36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0DDF539-92B5-00DF-498E-451DC69E44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47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896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8C1B2C1-A260-5432-00C2-6937D1043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370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E51094E-C605-5C9A-5E4B-C040868DE3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90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2E49467-7DDA-2553-97EB-65CA9DFC04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714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at night&#10;&#10;Description automatically generated">
            <a:extLst>
              <a:ext uri="{FF2B5EF4-FFF2-40B4-BE49-F238E27FC236}">
                <a16:creationId xmlns:a16="http://schemas.microsoft.com/office/drawing/2014/main" id="{70CE6FBB-997D-3EDA-3E8F-CDB62AFBA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40156"/>
          <a:stretch/>
        </p:blipFill>
        <p:spPr>
          <a:xfrm>
            <a:off x="0" y="2620100"/>
            <a:ext cx="12204000" cy="3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40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1A81EA9-981A-C560-D306-B57B9587BA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9410" y="261728"/>
            <a:ext cx="1770258" cy="5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65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7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4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7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482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29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A8EC68-FA28-440E-B08D-F8892DE0C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716579"/>
            <a:ext cx="10424160" cy="103277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  <a:latin typeface="Proxima Nova Lt" panose="02000506030000020004" pitchFamily="50" charset="0"/>
              </a:defRPr>
            </a:lvl1pPr>
          </a:lstStyle>
          <a:p>
            <a:r>
              <a:rPr lang="en-US"/>
              <a:t>Click to edit Master title</a:t>
            </a:r>
            <a:endParaRPr lang="en-ZA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A641CB-25B6-46DF-B429-231029DEF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4803"/>
            <a:ext cx="9144000" cy="60420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Proxima Nova Lt" panose="02000506030000020004" pitchFamily="50" charset="0"/>
              </a:defRPr>
            </a:lvl1pPr>
            <a:lvl2pPr marL="457210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7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70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3734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ty skyline at night&#10;&#10;Description automatically generated">
            <a:extLst>
              <a:ext uri="{FF2B5EF4-FFF2-40B4-BE49-F238E27FC236}">
                <a16:creationId xmlns:a16="http://schemas.microsoft.com/office/drawing/2014/main" id="{B6F4716C-D493-38E5-BF14-D1CA6FB7FA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40156"/>
          <a:stretch/>
        </p:blipFill>
        <p:spPr>
          <a:xfrm>
            <a:off x="0" y="2620100"/>
            <a:ext cx="12204000" cy="3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4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7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2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02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kylin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2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1656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 Box global coverage map&#10;">
            <a:extLst>
              <a:ext uri="{FF2B5EF4-FFF2-40B4-BE49-F238E27FC236}">
                <a16:creationId xmlns:a16="http://schemas.microsoft.com/office/drawing/2014/main" id="{80254C5D-1F53-044A-C661-FE3F83B35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0"/>
          <a:stretch/>
        </p:blipFill>
        <p:spPr>
          <a:xfrm>
            <a:off x="-314174" y="5"/>
            <a:ext cx="12536924" cy="705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18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 Box global coverage map&#10;">
            <a:extLst>
              <a:ext uri="{FF2B5EF4-FFF2-40B4-BE49-F238E27FC236}">
                <a16:creationId xmlns:a16="http://schemas.microsoft.com/office/drawing/2014/main" id="{80254C5D-1F53-044A-C661-FE3F83B35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0"/>
          <a:stretch/>
        </p:blipFill>
        <p:spPr>
          <a:xfrm>
            <a:off x="-314174" y="5"/>
            <a:ext cx="12536924" cy="70544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42E5D17-6845-5BDB-0E26-841464EA13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8842" y="262293"/>
            <a:ext cx="1780591" cy="5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460628" y="2939040"/>
            <a:ext cx="7270751" cy="489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6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C022627-F141-0E69-3A27-FDA26EAED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370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2E23659-19A7-8EC3-5EB2-B458809D6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814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53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7F015-2A57-4B5F-88D9-ACA26915962C}"/>
              </a:ext>
            </a:extLst>
          </p:cNvPr>
          <p:cNvSpPr txBox="1"/>
          <p:nvPr userDrawn="1"/>
        </p:nvSpPr>
        <p:spPr>
          <a:xfrm rot="16200000">
            <a:off x="1937041" y="2916502"/>
            <a:ext cx="3407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>
                <a:solidFill>
                  <a:schemeClr val="bg2"/>
                </a:solidFill>
                <a:latin typeface="Proxima Nova Rg" panose="02000506030000020004" pitchFamily="50" charset="0"/>
              </a:rPr>
              <a:t>Agenda</a:t>
            </a:r>
            <a:endParaRPr lang="en-GB" sz="3200">
              <a:solidFill>
                <a:schemeClr val="bg2"/>
              </a:solidFill>
              <a:latin typeface="Proxima Nova Rg" panose="02000506030000020004" pitchFamily="50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E3339-B220-4E3D-AA10-3D4248C272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0688" y="1504956"/>
            <a:ext cx="5786437" cy="3965575"/>
          </a:xfrm>
          <a:prstGeom prst="rect">
            <a:avLst/>
          </a:prstGeom>
        </p:spPr>
        <p:txBody>
          <a:bodyPr/>
          <a:lstStyle>
            <a:lvl1pPr>
              <a:buClr>
                <a:srgbClr val="BCD727"/>
              </a:buClr>
              <a:defRPr sz="20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  <a:lvl2pPr marL="457210" indent="0">
              <a:buNone/>
              <a:defRPr sz="2000">
                <a:solidFill>
                  <a:schemeClr val="bg2"/>
                </a:solidFill>
                <a:latin typeface="Proxima Nova Lt" panose="02000506030000020004" pitchFamily="50" charset="0"/>
              </a:defRPr>
            </a:lvl2pPr>
            <a:lvl3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3pPr>
            <a:lvl4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4pPr>
            <a:lvl5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5pPr>
          </a:lstStyle>
          <a:p>
            <a:pPr lvl="0"/>
            <a:r>
              <a:rPr lang="en-US"/>
              <a:t>Add agenda items here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3370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128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7001" y="367798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+mj-lt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3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06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29">
            <a:extLst>
              <a:ext uri="{FF2B5EF4-FFF2-40B4-BE49-F238E27FC236}">
                <a16:creationId xmlns:a16="http://schemas.microsoft.com/office/drawing/2014/main" id="{A66354EC-930A-1A91-EFFB-8B02D08AD058}"/>
              </a:ext>
            </a:extLst>
          </p:cNvPr>
          <p:cNvGrpSpPr/>
          <p:nvPr userDrawn="1"/>
        </p:nvGrpSpPr>
        <p:grpSpPr>
          <a:xfrm>
            <a:off x="4295210" y="1586622"/>
            <a:ext cx="3118985" cy="974872"/>
            <a:chOff x="-2541306" y="4007275"/>
            <a:chExt cx="1661445" cy="519303"/>
          </a:xfrm>
        </p:grpSpPr>
        <p:sp>
          <p:nvSpPr>
            <p:cNvPr id="6" name="Freeform: Shape 35">
              <a:extLst>
                <a:ext uri="{FF2B5EF4-FFF2-40B4-BE49-F238E27FC236}">
                  <a16:creationId xmlns:a16="http://schemas.microsoft.com/office/drawing/2014/main" id="{D5E15713-F894-3D16-F59C-D305CB357C4A}"/>
                </a:ext>
              </a:extLst>
            </p:cNvPr>
            <p:cNvSpPr/>
            <p:nvPr/>
          </p:nvSpPr>
          <p:spPr>
            <a:xfrm>
              <a:off x="-2302514" y="4180439"/>
              <a:ext cx="207835" cy="346138"/>
            </a:xfrm>
            <a:custGeom>
              <a:avLst/>
              <a:gdLst>
                <a:gd name="connsiteX0" fmla="*/ 31813 w 207835"/>
                <a:gd name="connsiteY0" fmla="*/ 107823 h 346138"/>
                <a:gd name="connsiteX1" fmla="*/ 103918 w 207835"/>
                <a:gd name="connsiteY1" fmla="*/ 183737 h 346138"/>
                <a:gd name="connsiteX2" fmla="*/ 176022 w 207835"/>
                <a:gd name="connsiteY2" fmla="*/ 107823 h 346138"/>
                <a:gd name="connsiteX3" fmla="*/ 103918 w 207835"/>
                <a:gd name="connsiteY3" fmla="*/ 31909 h 346138"/>
                <a:gd name="connsiteX4" fmla="*/ 31813 w 207835"/>
                <a:gd name="connsiteY4" fmla="*/ 107823 h 346138"/>
                <a:gd name="connsiteX5" fmla="*/ 95 w 207835"/>
                <a:gd name="connsiteY5" fmla="*/ 113062 h 346138"/>
                <a:gd name="connsiteX6" fmla="*/ 0 w 207835"/>
                <a:gd name="connsiteY6" fmla="*/ 107823 h 346138"/>
                <a:gd name="connsiteX7" fmla="*/ 103918 w 207835"/>
                <a:gd name="connsiteY7" fmla="*/ 0 h 346138"/>
                <a:gd name="connsiteX8" fmla="*/ 207836 w 207835"/>
                <a:gd name="connsiteY8" fmla="*/ 107823 h 346138"/>
                <a:gd name="connsiteX9" fmla="*/ 103918 w 207835"/>
                <a:gd name="connsiteY9" fmla="*/ 215646 h 346138"/>
                <a:gd name="connsiteX10" fmla="*/ 32004 w 207835"/>
                <a:gd name="connsiteY10" fmla="*/ 185738 h 346138"/>
                <a:gd name="connsiteX11" fmla="*/ 32004 w 207835"/>
                <a:gd name="connsiteY11" fmla="*/ 329089 h 346138"/>
                <a:gd name="connsiteX12" fmla="*/ 16002 w 207835"/>
                <a:gd name="connsiteY12" fmla="*/ 346139 h 346138"/>
                <a:gd name="connsiteX13" fmla="*/ 0 w 207835"/>
                <a:gd name="connsiteY13" fmla="*/ 329089 h 346138"/>
                <a:gd name="connsiteX14" fmla="*/ 0 w 207835"/>
                <a:gd name="connsiteY14" fmla="*/ 115157 h 346138"/>
                <a:gd name="connsiteX15" fmla="*/ 95 w 207835"/>
                <a:gd name="connsiteY15" fmla="*/ 113157 h 34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835" h="346138">
                  <a:moveTo>
                    <a:pt x="31813" y="107823"/>
                  </a:moveTo>
                  <a:cubicBezTo>
                    <a:pt x="31813" y="150686"/>
                    <a:pt x="65056" y="183737"/>
                    <a:pt x="103918" y="183737"/>
                  </a:cubicBezTo>
                  <a:cubicBezTo>
                    <a:pt x="142780" y="183737"/>
                    <a:pt x="176022" y="150686"/>
                    <a:pt x="176022" y="107823"/>
                  </a:cubicBezTo>
                  <a:cubicBezTo>
                    <a:pt x="176022" y="64960"/>
                    <a:pt x="142780" y="31909"/>
                    <a:pt x="103918" y="31909"/>
                  </a:cubicBezTo>
                  <a:cubicBezTo>
                    <a:pt x="65056" y="31909"/>
                    <a:pt x="31813" y="64865"/>
                    <a:pt x="31813" y="107823"/>
                  </a:cubicBezTo>
                  <a:moveTo>
                    <a:pt x="95" y="113062"/>
                  </a:moveTo>
                  <a:cubicBezTo>
                    <a:pt x="95" y="111347"/>
                    <a:pt x="0" y="109633"/>
                    <a:pt x="0" y="107823"/>
                  </a:cubicBezTo>
                  <a:cubicBezTo>
                    <a:pt x="0" y="48387"/>
                    <a:pt x="46387" y="0"/>
                    <a:pt x="103918" y="0"/>
                  </a:cubicBezTo>
                  <a:cubicBezTo>
                    <a:pt x="161449" y="0"/>
                    <a:pt x="207836" y="48387"/>
                    <a:pt x="207836" y="107823"/>
                  </a:cubicBezTo>
                  <a:cubicBezTo>
                    <a:pt x="207836" y="167259"/>
                    <a:pt x="161449" y="215646"/>
                    <a:pt x="103918" y="215646"/>
                  </a:cubicBezTo>
                  <a:cubicBezTo>
                    <a:pt x="76010" y="215646"/>
                    <a:pt x="50673" y="204216"/>
                    <a:pt x="32004" y="185738"/>
                  </a:cubicBezTo>
                  <a:lnTo>
                    <a:pt x="32004" y="329089"/>
                  </a:lnTo>
                  <a:cubicBezTo>
                    <a:pt x="32004" y="338233"/>
                    <a:pt x="25146" y="346139"/>
                    <a:pt x="16002" y="346139"/>
                  </a:cubicBezTo>
                  <a:cubicBezTo>
                    <a:pt x="6858" y="346139"/>
                    <a:pt x="0" y="338233"/>
                    <a:pt x="0" y="329089"/>
                  </a:cubicBezTo>
                  <a:lnTo>
                    <a:pt x="0" y="115157"/>
                  </a:lnTo>
                  <a:cubicBezTo>
                    <a:pt x="0" y="114491"/>
                    <a:pt x="0" y="113824"/>
                    <a:pt x="95" y="113157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7" name="Freeform: Shape 36">
              <a:extLst>
                <a:ext uri="{FF2B5EF4-FFF2-40B4-BE49-F238E27FC236}">
                  <a16:creationId xmlns:a16="http://schemas.microsoft.com/office/drawing/2014/main" id="{2A478BC1-6275-AFD5-C2D3-B1DF8C3C35BE}"/>
                </a:ext>
              </a:extLst>
            </p:cNvPr>
            <p:cNvSpPr/>
            <p:nvPr/>
          </p:nvSpPr>
          <p:spPr>
            <a:xfrm>
              <a:off x="-2541306" y="4180820"/>
              <a:ext cx="212979" cy="214979"/>
            </a:xfrm>
            <a:custGeom>
              <a:avLst/>
              <a:gdLst>
                <a:gd name="connsiteX0" fmla="*/ 184785 w 212979"/>
                <a:gd name="connsiteY0" fmla="*/ 34290 h 214979"/>
                <a:gd name="connsiteX1" fmla="*/ 212979 w 212979"/>
                <a:gd name="connsiteY1" fmla="*/ 108109 h 214979"/>
                <a:gd name="connsiteX2" fmla="*/ 183166 w 212979"/>
                <a:gd name="connsiteY2" fmla="*/ 182975 h 214979"/>
                <a:gd name="connsiteX3" fmla="*/ 106585 w 212979"/>
                <a:gd name="connsiteY3" fmla="*/ 214979 h 214979"/>
                <a:gd name="connsiteX4" fmla="*/ 29623 w 212979"/>
                <a:gd name="connsiteY4" fmla="*/ 182975 h 214979"/>
                <a:gd name="connsiteX5" fmla="*/ 0 w 212979"/>
                <a:gd name="connsiteY5" fmla="*/ 108109 h 214979"/>
                <a:gd name="connsiteX6" fmla="*/ 28194 w 212979"/>
                <a:gd name="connsiteY6" fmla="*/ 34481 h 214979"/>
                <a:gd name="connsiteX7" fmla="*/ 106585 w 212979"/>
                <a:gd name="connsiteY7" fmla="*/ 0 h 214979"/>
                <a:gd name="connsiteX8" fmla="*/ 184785 w 212979"/>
                <a:gd name="connsiteY8" fmla="*/ 34290 h 214979"/>
                <a:gd name="connsiteX9" fmla="*/ 55150 w 212979"/>
                <a:gd name="connsiteY9" fmla="*/ 54769 h 214979"/>
                <a:gd name="connsiteX10" fmla="*/ 33623 w 212979"/>
                <a:gd name="connsiteY10" fmla="*/ 108585 h 214979"/>
                <a:gd name="connsiteX11" fmla="*/ 69913 w 212979"/>
                <a:gd name="connsiteY11" fmla="*/ 173736 h 214979"/>
                <a:gd name="connsiteX12" fmla="*/ 106585 w 212979"/>
                <a:gd name="connsiteY12" fmla="*/ 183166 h 214979"/>
                <a:gd name="connsiteX13" fmla="*/ 143256 w 212979"/>
                <a:gd name="connsiteY13" fmla="*/ 173736 h 214979"/>
                <a:gd name="connsiteX14" fmla="*/ 179546 w 212979"/>
                <a:gd name="connsiteY14" fmla="*/ 108585 h 214979"/>
                <a:gd name="connsiteX15" fmla="*/ 157829 w 212979"/>
                <a:gd name="connsiteY15" fmla="*/ 54769 h 214979"/>
                <a:gd name="connsiteX16" fmla="*/ 106585 w 212979"/>
                <a:gd name="connsiteY16" fmla="*/ 32575 h 214979"/>
                <a:gd name="connsiteX17" fmla="*/ 55245 w 212979"/>
                <a:gd name="connsiteY17" fmla="*/ 54769 h 21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979" h="214979">
                  <a:moveTo>
                    <a:pt x="184785" y="34290"/>
                  </a:moveTo>
                  <a:cubicBezTo>
                    <a:pt x="203549" y="55054"/>
                    <a:pt x="212979" y="79724"/>
                    <a:pt x="212979" y="108109"/>
                  </a:cubicBezTo>
                  <a:cubicBezTo>
                    <a:pt x="212979" y="136493"/>
                    <a:pt x="202978" y="161639"/>
                    <a:pt x="183166" y="182975"/>
                  </a:cubicBezTo>
                  <a:cubicBezTo>
                    <a:pt x="163259" y="204406"/>
                    <a:pt x="137636" y="214979"/>
                    <a:pt x="106585" y="214979"/>
                  </a:cubicBezTo>
                  <a:cubicBezTo>
                    <a:pt x="75438" y="214979"/>
                    <a:pt x="49625" y="204311"/>
                    <a:pt x="29623" y="182975"/>
                  </a:cubicBezTo>
                  <a:cubicBezTo>
                    <a:pt x="9906" y="161639"/>
                    <a:pt x="0" y="136589"/>
                    <a:pt x="0" y="108109"/>
                  </a:cubicBezTo>
                  <a:cubicBezTo>
                    <a:pt x="0" y="79629"/>
                    <a:pt x="9430" y="55245"/>
                    <a:pt x="28194" y="34481"/>
                  </a:cubicBezTo>
                  <a:cubicBezTo>
                    <a:pt x="48863" y="11525"/>
                    <a:pt x="75152" y="0"/>
                    <a:pt x="106585" y="0"/>
                  </a:cubicBezTo>
                  <a:cubicBezTo>
                    <a:pt x="138017" y="0"/>
                    <a:pt x="164116" y="11430"/>
                    <a:pt x="184785" y="34290"/>
                  </a:cubicBezTo>
                  <a:moveTo>
                    <a:pt x="55150" y="54769"/>
                  </a:moveTo>
                  <a:cubicBezTo>
                    <a:pt x="40767" y="69628"/>
                    <a:pt x="33623" y="87535"/>
                    <a:pt x="33623" y="108585"/>
                  </a:cubicBezTo>
                  <a:cubicBezTo>
                    <a:pt x="33623" y="134874"/>
                    <a:pt x="46863" y="160401"/>
                    <a:pt x="69913" y="173736"/>
                  </a:cubicBezTo>
                  <a:cubicBezTo>
                    <a:pt x="80963" y="180023"/>
                    <a:pt x="93154" y="183166"/>
                    <a:pt x="106585" y="183166"/>
                  </a:cubicBezTo>
                  <a:cubicBezTo>
                    <a:pt x="120015" y="183166"/>
                    <a:pt x="132112" y="180023"/>
                    <a:pt x="143256" y="173736"/>
                  </a:cubicBezTo>
                  <a:cubicBezTo>
                    <a:pt x="166306" y="160401"/>
                    <a:pt x="179546" y="134874"/>
                    <a:pt x="179546" y="108585"/>
                  </a:cubicBezTo>
                  <a:cubicBezTo>
                    <a:pt x="179546" y="87440"/>
                    <a:pt x="172307" y="69628"/>
                    <a:pt x="157829" y="54769"/>
                  </a:cubicBezTo>
                  <a:cubicBezTo>
                    <a:pt x="143446" y="39910"/>
                    <a:pt x="126397" y="32575"/>
                    <a:pt x="106585" y="32575"/>
                  </a:cubicBezTo>
                  <a:cubicBezTo>
                    <a:pt x="86773" y="32575"/>
                    <a:pt x="69628" y="39910"/>
                    <a:pt x="55245" y="54769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9" name="Freeform: Shape 37">
              <a:extLst>
                <a:ext uri="{FF2B5EF4-FFF2-40B4-BE49-F238E27FC236}">
                  <a16:creationId xmlns:a16="http://schemas.microsoft.com/office/drawing/2014/main" id="{C3AEECE2-AAA8-D4D1-F20C-63A8B16FCBE9}"/>
                </a:ext>
              </a:extLst>
            </p:cNvPr>
            <p:cNvSpPr/>
            <p:nvPr/>
          </p:nvSpPr>
          <p:spPr>
            <a:xfrm>
              <a:off x="-1826645" y="4180820"/>
              <a:ext cx="179927" cy="215264"/>
            </a:xfrm>
            <a:custGeom>
              <a:avLst/>
              <a:gdLst>
                <a:gd name="connsiteX0" fmla="*/ 179642 w 179927"/>
                <a:gd name="connsiteY0" fmla="*/ 190691 h 215264"/>
                <a:gd name="connsiteX1" fmla="*/ 179642 w 179927"/>
                <a:gd name="connsiteY1" fmla="*/ 198215 h 215264"/>
                <a:gd name="connsiteX2" fmla="*/ 163259 w 179927"/>
                <a:gd name="connsiteY2" fmla="*/ 215265 h 215264"/>
                <a:gd name="connsiteX3" fmla="*/ 146876 w 179927"/>
                <a:gd name="connsiteY3" fmla="*/ 198215 h 215264"/>
                <a:gd name="connsiteX4" fmla="*/ 146876 w 179927"/>
                <a:gd name="connsiteY4" fmla="*/ 190691 h 215264"/>
                <a:gd name="connsiteX5" fmla="*/ 146780 w 179927"/>
                <a:gd name="connsiteY5" fmla="*/ 112109 h 215264"/>
                <a:gd name="connsiteX6" fmla="*/ 144018 w 179927"/>
                <a:gd name="connsiteY6" fmla="*/ 67532 h 215264"/>
                <a:gd name="connsiteX7" fmla="*/ 128397 w 179927"/>
                <a:gd name="connsiteY7" fmla="*/ 40291 h 215264"/>
                <a:gd name="connsiteX8" fmla="*/ 98870 w 179927"/>
                <a:gd name="connsiteY8" fmla="*/ 31147 h 215264"/>
                <a:gd name="connsiteX9" fmla="*/ 81534 w 179927"/>
                <a:gd name="connsiteY9" fmla="*/ 31147 h 215264"/>
                <a:gd name="connsiteX10" fmla="*/ 51340 w 179927"/>
                <a:gd name="connsiteY10" fmla="*/ 40291 h 215264"/>
                <a:gd name="connsiteX11" fmla="*/ 35719 w 179927"/>
                <a:gd name="connsiteY11" fmla="*/ 67532 h 215264"/>
                <a:gd name="connsiteX12" fmla="*/ 32957 w 179927"/>
                <a:gd name="connsiteY12" fmla="*/ 112109 h 215264"/>
                <a:gd name="connsiteX13" fmla="*/ 32957 w 179927"/>
                <a:gd name="connsiteY13" fmla="*/ 198215 h 215264"/>
                <a:gd name="connsiteX14" fmla="*/ 16383 w 179927"/>
                <a:gd name="connsiteY14" fmla="*/ 215265 h 215264"/>
                <a:gd name="connsiteX15" fmla="*/ 0 w 179927"/>
                <a:gd name="connsiteY15" fmla="*/ 198215 h 215264"/>
                <a:gd name="connsiteX16" fmla="*/ 0 w 179927"/>
                <a:gd name="connsiteY16" fmla="*/ 104680 h 215264"/>
                <a:gd name="connsiteX17" fmla="*/ 8477 w 179927"/>
                <a:gd name="connsiteY17" fmla="*/ 43910 h 215264"/>
                <a:gd name="connsiteX18" fmla="*/ 35338 w 179927"/>
                <a:gd name="connsiteY18" fmla="*/ 11906 h 215264"/>
                <a:gd name="connsiteX19" fmla="*/ 81629 w 179927"/>
                <a:gd name="connsiteY19" fmla="*/ 0 h 215264"/>
                <a:gd name="connsiteX20" fmla="*/ 98393 w 179927"/>
                <a:gd name="connsiteY20" fmla="*/ 0 h 215264"/>
                <a:gd name="connsiteX21" fmla="*/ 144685 w 179927"/>
                <a:gd name="connsiteY21" fmla="*/ 11906 h 215264"/>
                <a:gd name="connsiteX22" fmla="*/ 171450 w 179927"/>
                <a:gd name="connsiteY22" fmla="*/ 43910 h 215264"/>
                <a:gd name="connsiteX23" fmla="*/ 179927 w 179927"/>
                <a:gd name="connsiteY23" fmla="*/ 104680 h 215264"/>
                <a:gd name="connsiteX24" fmla="*/ 179927 w 179927"/>
                <a:gd name="connsiteY24" fmla="*/ 190691 h 21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27" h="215264">
                  <a:moveTo>
                    <a:pt x="179642" y="190691"/>
                  </a:moveTo>
                  <a:lnTo>
                    <a:pt x="179642" y="198215"/>
                  </a:lnTo>
                  <a:cubicBezTo>
                    <a:pt x="179642" y="207454"/>
                    <a:pt x="172403" y="215265"/>
                    <a:pt x="163259" y="215265"/>
                  </a:cubicBezTo>
                  <a:cubicBezTo>
                    <a:pt x="154115" y="215265"/>
                    <a:pt x="146876" y="207454"/>
                    <a:pt x="146876" y="198215"/>
                  </a:cubicBezTo>
                  <a:lnTo>
                    <a:pt x="146876" y="190691"/>
                  </a:lnTo>
                  <a:cubicBezTo>
                    <a:pt x="146876" y="190691"/>
                    <a:pt x="146780" y="112109"/>
                    <a:pt x="146780" y="112109"/>
                  </a:cubicBezTo>
                  <a:cubicBezTo>
                    <a:pt x="146780" y="89345"/>
                    <a:pt x="145828" y="74581"/>
                    <a:pt x="144018" y="67532"/>
                  </a:cubicBezTo>
                  <a:cubicBezTo>
                    <a:pt x="141161" y="55150"/>
                    <a:pt x="135827" y="46196"/>
                    <a:pt x="128397" y="40291"/>
                  </a:cubicBezTo>
                  <a:cubicBezTo>
                    <a:pt x="121063" y="34385"/>
                    <a:pt x="111252" y="31242"/>
                    <a:pt x="98870" y="31147"/>
                  </a:cubicBezTo>
                  <a:lnTo>
                    <a:pt x="81534" y="31147"/>
                  </a:lnTo>
                  <a:cubicBezTo>
                    <a:pt x="68771" y="31147"/>
                    <a:pt x="58769" y="34290"/>
                    <a:pt x="51340" y="40291"/>
                  </a:cubicBezTo>
                  <a:cubicBezTo>
                    <a:pt x="43910" y="46101"/>
                    <a:pt x="38576" y="55054"/>
                    <a:pt x="35719" y="67532"/>
                  </a:cubicBezTo>
                  <a:cubicBezTo>
                    <a:pt x="33909" y="74581"/>
                    <a:pt x="32957" y="89345"/>
                    <a:pt x="32957" y="112109"/>
                  </a:cubicBezTo>
                  <a:lnTo>
                    <a:pt x="32957" y="198215"/>
                  </a:lnTo>
                  <a:cubicBezTo>
                    <a:pt x="32957" y="207454"/>
                    <a:pt x="25718" y="215265"/>
                    <a:pt x="16383" y="215265"/>
                  </a:cubicBezTo>
                  <a:cubicBezTo>
                    <a:pt x="7049" y="215265"/>
                    <a:pt x="0" y="207454"/>
                    <a:pt x="0" y="198215"/>
                  </a:cubicBezTo>
                  <a:lnTo>
                    <a:pt x="0" y="104680"/>
                  </a:lnTo>
                  <a:cubicBezTo>
                    <a:pt x="0" y="77724"/>
                    <a:pt x="2667" y="57341"/>
                    <a:pt x="8477" y="43910"/>
                  </a:cubicBezTo>
                  <a:cubicBezTo>
                    <a:pt x="14192" y="30480"/>
                    <a:pt x="23146" y="19812"/>
                    <a:pt x="35338" y="11906"/>
                  </a:cubicBezTo>
                  <a:cubicBezTo>
                    <a:pt x="47530" y="3810"/>
                    <a:pt x="66485" y="0"/>
                    <a:pt x="81629" y="0"/>
                  </a:cubicBezTo>
                  <a:lnTo>
                    <a:pt x="98393" y="0"/>
                  </a:lnTo>
                  <a:cubicBezTo>
                    <a:pt x="114014" y="95"/>
                    <a:pt x="132588" y="3905"/>
                    <a:pt x="144685" y="11906"/>
                  </a:cubicBezTo>
                  <a:cubicBezTo>
                    <a:pt x="156782" y="19812"/>
                    <a:pt x="165735" y="30480"/>
                    <a:pt x="171450" y="43910"/>
                  </a:cubicBezTo>
                  <a:cubicBezTo>
                    <a:pt x="177165" y="57341"/>
                    <a:pt x="179927" y="77724"/>
                    <a:pt x="179927" y="104680"/>
                  </a:cubicBezTo>
                  <a:lnTo>
                    <a:pt x="179927" y="190691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0" name="Freeform: Shape 38">
              <a:extLst>
                <a:ext uri="{FF2B5EF4-FFF2-40B4-BE49-F238E27FC236}">
                  <a16:creationId xmlns:a16="http://schemas.microsoft.com/office/drawing/2014/main" id="{AC7529D2-45BE-014B-BA1D-0B7D94DF3377}"/>
                </a:ext>
              </a:extLst>
            </p:cNvPr>
            <p:cNvSpPr/>
            <p:nvPr/>
          </p:nvSpPr>
          <p:spPr>
            <a:xfrm>
              <a:off x="-2068104" y="4180916"/>
              <a:ext cx="210978" cy="214979"/>
            </a:xfrm>
            <a:custGeom>
              <a:avLst/>
              <a:gdLst>
                <a:gd name="connsiteX0" fmla="*/ 189833 w 210978"/>
                <a:gd name="connsiteY0" fmla="*/ 130873 h 214979"/>
                <a:gd name="connsiteX1" fmla="*/ 205835 w 210978"/>
                <a:gd name="connsiteY1" fmla="*/ 146780 h 214979"/>
                <a:gd name="connsiteX2" fmla="*/ 202787 w 210978"/>
                <a:gd name="connsiteY2" fmla="*/ 156210 h 214979"/>
                <a:gd name="connsiteX3" fmla="*/ 146780 w 210978"/>
                <a:gd name="connsiteY3" fmla="*/ 208217 h 214979"/>
                <a:gd name="connsiteX4" fmla="*/ 106394 w 210978"/>
                <a:gd name="connsiteY4" fmla="*/ 214979 h 214979"/>
                <a:gd name="connsiteX5" fmla="*/ 28099 w 210978"/>
                <a:gd name="connsiteY5" fmla="*/ 182118 h 214979"/>
                <a:gd name="connsiteX6" fmla="*/ 0 w 210978"/>
                <a:gd name="connsiteY6" fmla="*/ 108013 h 214979"/>
                <a:gd name="connsiteX7" fmla="*/ 23813 w 210978"/>
                <a:gd name="connsiteY7" fmla="*/ 38767 h 214979"/>
                <a:gd name="connsiteX8" fmla="*/ 104965 w 210978"/>
                <a:gd name="connsiteY8" fmla="*/ 0 h 214979"/>
                <a:gd name="connsiteX9" fmla="*/ 188404 w 210978"/>
                <a:gd name="connsiteY9" fmla="*/ 39719 h 214979"/>
                <a:gd name="connsiteX10" fmla="*/ 210979 w 210978"/>
                <a:gd name="connsiteY10" fmla="*/ 109442 h 214979"/>
                <a:gd name="connsiteX11" fmla="*/ 207073 w 210978"/>
                <a:gd name="connsiteY11" fmla="*/ 113348 h 214979"/>
                <a:gd name="connsiteX12" fmla="*/ 33909 w 210978"/>
                <a:gd name="connsiteY12" fmla="*/ 113348 h 214979"/>
                <a:gd name="connsiteX13" fmla="*/ 54578 w 210978"/>
                <a:gd name="connsiteY13" fmla="*/ 163354 h 214979"/>
                <a:gd name="connsiteX14" fmla="*/ 104108 w 210978"/>
                <a:gd name="connsiteY14" fmla="*/ 184118 h 214979"/>
                <a:gd name="connsiteX15" fmla="*/ 131921 w 210978"/>
                <a:gd name="connsiteY15" fmla="*/ 179070 h 214979"/>
                <a:gd name="connsiteX16" fmla="*/ 175831 w 210978"/>
                <a:gd name="connsiteY16" fmla="*/ 138589 h 214979"/>
                <a:gd name="connsiteX17" fmla="*/ 189738 w 210978"/>
                <a:gd name="connsiteY17" fmla="*/ 130873 h 214979"/>
                <a:gd name="connsiteX18" fmla="*/ 161258 w 210978"/>
                <a:gd name="connsiteY18" fmla="*/ 57531 h 214979"/>
                <a:gd name="connsiteX19" fmla="*/ 137065 w 210978"/>
                <a:gd name="connsiteY19" fmla="*/ 39052 h 214979"/>
                <a:gd name="connsiteX20" fmla="*/ 105156 w 210978"/>
                <a:gd name="connsiteY20" fmla="*/ 32004 h 214979"/>
                <a:gd name="connsiteX21" fmla="*/ 57912 w 210978"/>
                <a:gd name="connsiteY21" fmla="*/ 49721 h 214979"/>
                <a:gd name="connsiteX22" fmla="*/ 37529 w 210978"/>
                <a:gd name="connsiteY22" fmla="*/ 83725 h 214979"/>
                <a:gd name="connsiteX23" fmla="*/ 173926 w 210978"/>
                <a:gd name="connsiteY23" fmla="*/ 83725 h 214979"/>
                <a:gd name="connsiteX24" fmla="*/ 161068 w 210978"/>
                <a:gd name="connsiteY24" fmla="*/ 57626 h 21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978" h="214979">
                  <a:moveTo>
                    <a:pt x="189833" y="130873"/>
                  </a:moveTo>
                  <a:cubicBezTo>
                    <a:pt x="198691" y="130873"/>
                    <a:pt x="205835" y="138017"/>
                    <a:pt x="205835" y="146780"/>
                  </a:cubicBezTo>
                  <a:cubicBezTo>
                    <a:pt x="205835" y="150304"/>
                    <a:pt x="204692" y="153543"/>
                    <a:pt x="202787" y="156210"/>
                  </a:cubicBezTo>
                  <a:cubicBezTo>
                    <a:pt x="190024" y="180213"/>
                    <a:pt x="172402" y="198215"/>
                    <a:pt x="146780" y="208217"/>
                  </a:cubicBezTo>
                  <a:cubicBezTo>
                    <a:pt x="134779" y="212788"/>
                    <a:pt x="121348" y="214979"/>
                    <a:pt x="106394" y="214979"/>
                  </a:cubicBezTo>
                  <a:cubicBezTo>
                    <a:pt x="73342" y="214979"/>
                    <a:pt x="47054" y="204121"/>
                    <a:pt x="28099" y="182118"/>
                  </a:cubicBezTo>
                  <a:cubicBezTo>
                    <a:pt x="9430" y="160306"/>
                    <a:pt x="0" y="135541"/>
                    <a:pt x="0" y="108013"/>
                  </a:cubicBezTo>
                  <a:cubicBezTo>
                    <a:pt x="0" y="82106"/>
                    <a:pt x="8001" y="59055"/>
                    <a:pt x="23813" y="38767"/>
                  </a:cubicBezTo>
                  <a:cubicBezTo>
                    <a:pt x="44005" y="12954"/>
                    <a:pt x="71247" y="0"/>
                    <a:pt x="104965" y="0"/>
                  </a:cubicBezTo>
                  <a:cubicBezTo>
                    <a:pt x="138684" y="0"/>
                    <a:pt x="167640" y="13240"/>
                    <a:pt x="188404" y="39719"/>
                  </a:cubicBezTo>
                  <a:cubicBezTo>
                    <a:pt x="203263" y="58483"/>
                    <a:pt x="210693" y="81820"/>
                    <a:pt x="210979" y="109442"/>
                  </a:cubicBezTo>
                  <a:cubicBezTo>
                    <a:pt x="210979" y="111538"/>
                    <a:pt x="209169" y="113348"/>
                    <a:pt x="207073" y="113348"/>
                  </a:cubicBezTo>
                  <a:lnTo>
                    <a:pt x="33909" y="113348"/>
                  </a:lnTo>
                  <a:cubicBezTo>
                    <a:pt x="35052" y="133636"/>
                    <a:pt x="42005" y="150209"/>
                    <a:pt x="54578" y="163354"/>
                  </a:cubicBezTo>
                  <a:cubicBezTo>
                    <a:pt x="67913" y="177165"/>
                    <a:pt x="84391" y="184118"/>
                    <a:pt x="104108" y="184118"/>
                  </a:cubicBezTo>
                  <a:cubicBezTo>
                    <a:pt x="113633" y="184118"/>
                    <a:pt x="122967" y="182404"/>
                    <a:pt x="131921" y="179070"/>
                  </a:cubicBezTo>
                  <a:cubicBezTo>
                    <a:pt x="154019" y="170974"/>
                    <a:pt x="163925" y="158401"/>
                    <a:pt x="175831" y="138589"/>
                  </a:cubicBezTo>
                  <a:cubicBezTo>
                    <a:pt x="178784" y="134112"/>
                    <a:pt x="183832" y="130873"/>
                    <a:pt x="189738" y="130873"/>
                  </a:cubicBezTo>
                  <a:moveTo>
                    <a:pt x="161258" y="57531"/>
                  </a:moveTo>
                  <a:cubicBezTo>
                    <a:pt x="155257" y="50006"/>
                    <a:pt x="147256" y="43815"/>
                    <a:pt x="137065" y="39052"/>
                  </a:cubicBezTo>
                  <a:cubicBezTo>
                    <a:pt x="126968" y="34385"/>
                    <a:pt x="116300" y="32004"/>
                    <a:pt x="105156" y="32004"/>
                  </a:cubicBezTo>
                  <a:cubicBezTo>
                    <a:pt x="86773" y="32004"/>
                    <a:pt x="71056" y="37909"/>
                    <a:pt x="57912" y="49721"/>
                  </a:cubicBezTo>
                  <a:cubicBezTo>
                    <a:pt x="49435" y="57340"/>
                    <a:pt x="42577" y="68580"/>
                    <a:pt x="37529" y="83725"/>
                  </a:cubicBezTo>
                  <a:lnTo>
                    <a:pt x="173926" y="83725"/>
                  </a:lnTo>
                  <a:cubicBezTo>
                    <a:pt x="170688" y="72866"/>
                    <a:pt x="166402" y="64198"/>
                    <a:pt x="161068" y="57626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1" name="Freeform: Shape 39">
              <a:extLst>
                <a:ext uri="{FF2B5EF4-FFF2-40B4-BE49-F238E27FC236}">
                  <a16:creationId xmlns:a16="http://schemas.microsoft.com/office/drawing/2014/main" id="{004BFE6F-16B0-B69A-35EE-488FC2088AD5}"/>
                </a:ext>
              </a:extLst>
            </p:cNvPr>
            <p:cNvSpPr/>
            <p:nvPr/>
          </p:nvSpPr>
          <p:spPr>
            <a:xfrm>
              <a:off x="-1605760" y="4007275"/>
              <a:ext cx="725900" cy="428529"/>
            </a:xfrm>
            <a:custGeom>
              <a:avLst/>
              <a:gdLst>
                <a:gd name="connsiteX0" fmla="*/ 0 w 725900"/>
                <a:gd name="connsiteY0" fmla="*/ 53435 h 428529"/>
                <a:gd name="connsiteX1" fmla="*/ 53435 w 725900"/>
                <a:gd name="connsiteY1" fmla="*/ 0 h 428529"/>
                <a:gd name="connsiteX2" fmla="*/ 672465 w 725900"/>
                <a:gd name="connsiteY2" fmla="*/ 0 h 428529"/>
                <a:gd name="connsiteX3" fmla="*/ 725900 w 725900"/>
                <a:gd name="connsiteY3" fmla="*/ 53435 h 428529"/>
                <a:gd name="connsiteX4" fmla="*/ 725900 w 725900"/>
                <a:gd name="connsiteY4" fmla="*/ 375095 h 428529"/>
                <a:gd name="connsiteX5" fmla="*/ 672465 w 725900"/>
                <a:gd name="connsiteY5" fmla="*/ 428530 h 428529"/>
                <a:gd name="connsiteX6" fmla="*/ 124682 w 725900"/>
                <a:gd name="connsiteY6" fmla="*/ 428530 h 428529"/>
                <a:gd name="connsiteX7" fmla="*/ 0 w 725900"/>
                <a:gd name="connsiteY7" fmla="*/ 303848 h 428529"/>
                <a:gd name="connsiteX8" fmla="*/ 0 w 725900"/>
                <a:gd name="connsiteY8" fmla="*/ 53435 h 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5900" h="428529">
                  <a:moveTo>
                    <a:pt x="0" y="53435"/>
                  </a:moveTo>
                  <a:cubicBezTo>
                    <a:pt x="0" y="23908"/>
                    <a:pt x="23908" y="0"/>
                    <a:pt x="53435" y="0"/>
                  </a:cubicBezTo>
                  <a:lnTo>
                    <a:pt x="672465" y="0"/>
                  </a:lnTo>
                  <a:cubicBezTo>
                    <a:pt x="701993" y="0"/>
                    <a:pt x="725900" y="23908"/>
                    <a:pt x="725900" y="53435"/>
                  </a:cubicBezTo>
                  <a:lnTo>
                    <a:pt x="725900" y="375095"/>
                  </a:lnTo>
                  <a:cubicBezTo>
                    <a:pt x="725900" y="404622"/>
                    <a:pt x="701993" y="428530"/>
                    <a:pt x="672465" y="428530"/>
                  </a:cubicBezTo>
                  <a:lnTo>
                    <a:pt x="124682" y="428530"/>
                  </a:lnTo>
                  <a:cubicBezTo>
                    <a:pt x="55817" y="428530"/>
                    <a:pt x="0" y="372713"/>
                    <a:pt x="0" y="303848"/>
                  </a:cubicBezTo>
                  <a:lnTo>
                    <a:pt x="0" y="53435"/>
                  </a:lnTo>
                  <a:close/>
                </a:path>
              </a:pathLst>
            </a:custGeom>
            <a:solidFill>
              <a:srgbClr val="BCD7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2" name="Freeform: Shape 40">
              <a:extLst>
                <a:ext uri="{FF2B5EF4-FFF2-40B4-BE49-F238E27FC236}">
                  <a16:creationId xmlns:a16="http://schemas.microsoft.com/office/drawing/2014/main" id="{C7B65F7D-0452-862D-2D4A-E94FD6CEE405}"/>
                </a:ext>
              </a:extLst>
            </p:cNvPr>
            <p:cNvSpPr/>
            <p:nvPr/>
          </p:nvSpPr>
          <p:spPr>
            <a:xfrm>
              <a:off x="-1331440" y="4181011"/>
              <a:ext cx="212978" cy="215074"/>
            </a:xfrm>
            <a:custGeom>
              <a:avLst/>
              <a:gdLst>
                <a:gd name="connsiteX0" fmla="*/ 184785 w 212978"/>
                <a:gd name="connsiteY0" fmla="*/ 34290 h 215074"/>
                <a:gd name="connsiteX1" fmla="*/ 212979 w 212978"/>
                <a:gd name="connsiteY1" fmla="*/ 108109 h 215074"/>
                <a:gd name="connsiteX2" fmla="*/ 183166 w 212978"/>
                <a:gd name="connsiteY2" fmla="*/ 183070 h 215074"/>
                <a:gd name="connsiteX3" fmla="*/ 106585 w 212978"/>
                <a:gd name="connsiteY3" fmla="*/ 215074 h 215074"/>
                <a:gd name="connsiteX4" fmla="*/ 29623 w 212978"/>
                <a:gd name="connsiteY4" fmla="*/ 183070 h 215074"/>
                <a:gd name="connsiteX5" fmla="*/ 0 w 212978"/>
                <a:gd name="connsiteY5" fmla="*/ 108109 h 215074"/>
                <a:gd name="connsiteX6" fmla="*/ 28194 w 212978"/>
                <a:gd name="connsiteY6" fmla="*/ 34480 h 215074"/>
                <a:gd name="connsiteX7" fmla="*/ 106585 w 212978"/>
                <a:gd name="connsiteY7" fmla="*/ 0 h 215074"/>
                <a:gd name="connsiteX8" fmla="*/ 184880 w 212978"/>
                <a:gd name="connsiteY8" fmla="*/ 34290 h 215074"/>
                <a:gd name="connsiteX9" fmla="*/ 55245 w 212978"/>
                <a:gd name="connsiteY9" fmla="*/ 54769 h 215074"/>
                <a:gd name="connsiteX10" fmla="*/ 33718 w 212978"/>
                <a:gd name="connsiteY10" fmla="*/ 108585 h 215074"/>
                <a:gd name="connsiteX11" fmla="*/ 70009 w 212978"/>
                <a:gd name="connsiteY11" fmla="*/ 173736 h 215074"/>
                <a:gd name="connsiteX12" fmla="*/ 106680 w 212978"/>
                <a:gd name="connsiteY12" fmla="*/ 183166 h 215074"/>
                <a:gd name="connsiteX13" fmla="*/ 143351 w 212978"/>
                <a:gd name="connsiteY13" fmla="*/ 173736 h 215074"/>
                <a:gd name="connsiteX14" fmla="*/ 179641 w 212978"/>
                <a:gd name="connsiteY14" fmla="*/ 108585 h 215074"/>
                <a:gd name="connsiteX15" fmla="*/ 157924 w 212978"/>
                <a:gd name="connsiteY15" fmla="*/ 54769 h 215074"/>
                <a:gd name="connsiteX16" fmla="*/ 106680 w 212978"/>
                <a:gd name="connsiteY16" fmla="*/ 32575 h 215074"/>
                <a:gd name="connsiteX17" fmla="*/ 55340 w 212978"/>
                <a:gd name="connsiteY17" fmla="*/ 54769 h 2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978" h="215074">
                  <a:moveTo>
                    <a:pt x="184785" y="34290"/>
                  </a:moveTo>
                  <a:cubicBezTo>
                    <a:pt x="203549" y="55054"/>
                    <a:pt x="212979" y="79724"/>
                    <a:pt x="212979" y="108109"/>
                  </a:cubicBezTo>
                  <a:cubicBezTo>
                    <a:pt x="212979" y="136493"/>
                    <a:pt x="202978" y="161639"/>
                    <a:pt x="183166" y="183070"/>
                  </a:cubicBezTo>
                  <a:cubicBezTo>
                    <a:pt x="163258" y="204502"/>
                    <a:pt x="137636" y="215074"/>
                    <a:pt x="106585" y="215074"/>
                  </a:cubicBezTo>
                  <a:cubicBezTo>
                    <a:pt x="75533" y="215074"/>
                    <a:pt x="49625" y="204406"/>
                    <a:pt x="29623" y="183070"/>
                  </a:cubicBezTo>
                  <a:cubicBezTo>
                    <a:pt x="9906" y="161734"/>
                    <a:pt x="0" y="136684"/>
                    <a:pt x="0" y="108109"/>
                  </a:cubicBezTo>
                  <a:cubicBezTo>
                    <a:pt x="0" y="79534"/>
                    <a:pt x="9430" y="55245"/>
                    <a:pt x="28194" y="34480"/>
                  </a:cubicBezTo>
                  <a:cubicBezTo>
                    <a:pt x="48863" y="11525"/>
                    <a:pt x="75152" y="0"/>
                    <a:pt x="106585" y="0"/>
                  </a:cubicBezTo>
                  <a:cubicBezTo>
                    <a:pt x="138017" y="0"/>
                    <a:pt x="164116" y="11430"/>
                    <a:pt x="184880" y="34290"/>
                  </a:cubicBezTo>
                  <a:moveTo>
                    <a:pt x="55245" y="54769"/>
                  </a:moveTo>
                  <a:cubicBezTo>
                    <a:pt x="40862" y="69628"/>
                    <a:pt x="33718" y="87535"/>
                    <a:pt x="33718" y="108585"/>
                  </a:cubicBezTo>
                  <a:cubicBezTo>
                    <a:pt x="33718" y="134874"/>
                    <a:pt x="46958" y="160401"/>
                    <a:pt x="70009" y="173736"/>
                  </a:cubicBezTo>
                  <a:cubicBezTo>
                    <a:pt x="81153" y="180022"/>
                    <a:pt x="93345" y="183166"/>
                    <a:pt x="106680" y="183166"/>
                  </a:cubicBezTo>
                  <a:cubicBezTo>
                    <a:pt x="120015" y="183166"/>
                    <a:pt x="132207" y="180022"/>
                    <a:pt x="143351" y="173736"/>
                  </a:cubicBezTo>
                  <a:cubicBezTo>
                    <a:pt x="166402" y="160401"/>
                    <a:pt x="179641" y="134874"/>
                    <a:pt x="179641" y="108585"/>
                  </a:cubicBezTo>
                  <a:cubicBezTo>
                    <a:pt x="179641" y="87535"/>
                    <a:pt x="172403" y="69628"/>
                    <a:pt x="157924" y="54769"/>
                  </a:cubicBezTo>
                  <a:cubicBezTo>
                    <a:pt x="143542" y="39910"/>
                    <a:pt x="126492" y="32575"/>
                    <a:pt x="106680" y="32575"/>
                  </a:cubicBezTo>
                  <a:cubicBezTo>
                    <a:pt x="86868" y="32575"/>
                    <a:pt x="69723" y="39910"/>
                    <a:pt x="55340" y="54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D7A702C5-E646-224B-AE1C-AAAFC107794A}"/>
                </a:ext>
              </a:extLst>
            </p:cNvPr>
            <p:cNvSpPr/>
            <p:nvPr/>
          </p:nvSpPr>
          <p:spPr>
            <a:xfrm>
              <a:off x="-1566327" y="4047280"/>
              <a:ext cx="207835" cy="349091"/>
            </a:xfrm>
            <a:custGeom>
              <a:avLst/>
              <a:gdLst>
                <a:gd name="connsiteX0" fmla="*/ 31813 w 207835"/>
                <a:gd name="connsiteY0" fmla="*/ 241173 h 349091"/>
                <a:gd name="connsiteX1" fmla="*/ 103918 w 207835"/>
                <a:gd name="connsiteY1" fmla="*/ 317087 h 349091"/>
                <a:gd name="connsiteX2" fmla="*/ 176022 w 207835"/>
                <a:gd name="connsiteY2" fmla="*/ 241173 h 349091"/>
                <a:gd name="connsiteX3" fmla="*/ 103918 w 207835"/>
                <a:gd name="connsiteY3" fmla="*/ 165259 h 349091"/>
                <a:gd name="connsiteX4" fmla="*/ 31813 w 207835"/>
                <a:gd name="connsiteY4" fmla="*/ 241173 h 349091"/>
                <a:gd name="connsiteX5" fmla="*/ 95 w 207835"/>
                <a:gd name="connsiteY5" fmla="*/ 235934 h 349091"/>
                <a:gd name="connsiteX6" fmla="*/ 0 w 207835"/>
                <a:gd name="connsiteY6" fmla="*/ 233934 h 349091"/>
                <a:gd name="connsiteX7" fmla="*/ 0 w 207835"/>
                <a:gd name="connsiteY7" fmla="*/ 17050 h 349091"/>
                <a:gd name="connsiteX8" fmla="*/ 16002 w 207835"/>
                <a:gd name="connsiteY8" fmla="*/ 0 h 349091"/>
                <a:gd name="connsiteX9" fmla="*/ 32004 w 207835"/>
                <a:gd name="connsiteY9" fmla="*/ 17050 h 349091"/>
                <a:gd name="connsiteX10" fmla="*/ 32004 w 207835"/>
                <a:gd name="connsiteY10" fmla="*/ 163354 h 349091"/>
                <a:gd name="connsiteX11" fmla="*/ 103918 w 207835"/>
                <a:gd name="connsiteY11" fmla="*/ 133445 h 349091"/>
                <a:gd name="connsiteX12" fmla="*/ 207836 w 207835"/>
                <a:gd name="connsiteY12" fmla="*/ 241268 h 349091"/>
                <a:gd name="connsiteX13" fmla="*/ 103918 w 207835"/>
                <a:gd name="connsiteY13" fmla="*/ 349091 h 349091"/>
                <a:gd name="connsiteX14" fmla="*/ 0 w 207835"/>
                <a:gd name="connsiteY14" fmla="*/ 241268 h 349091"/>
                <a:gd name="connsiteX15" fmla="*/ 95 w 207835"/>
                <a:gd name="connsiteY15" fmla="*/ 236029 h 34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835" h="349091">
                  <a:moveTo>
                    <a:pt x="31813" y="241173"/>
                  </a:moveTo>
                  <a:cubicBezTo>
                    <a:pt x="31813" y="284131"/>
                    <a:pt x="65056" y="317087"/>
                    <a:pt x="103918" y="317087"/>
                  </a:cubicBezTo>
                  <a:cubicBezTo>
                    <a:pt x="142780" y="317087"/>
                    <a:pt x="176022" y="284131"/>
                    <a:pt x="176022" y="241173"/>
                  </a:cubicBezTo>
                  <a:cubicBezTo>
                    <a:pt x="176022" y="198215"/>
                    <a:pt x="142780" y="165259"/>
                    <a:pt x="103918" y="165259"/>
                  </a:cubicBezTo>
                  <a:cubicBezTo>
                    <a:pt x="65056" y="165259"/>
                    <a:pt x="31813" y="198311"/>
                    <a:pt x="31813" y="241173"/>
                  </a:cubicBezTo>
                  <a:moveTo>
                    <a:pt x="95" y="235934"/>
                  </a:moveTo>
                  <a:cubicBezTo>
                    <a:pt x="95" y="235267"/>
                    <a:pt x="0" y="234601"/>
                    <a:pt x="0" y="233934"/>
                  </a:cubicBezTo>
                  <a:lnTo>
                    <a:pt x="0" y="17050"/>
                  </a:lnTo>
                  <a:cubicBezTo>
                    <a:pt x="0" y="8001"/>
                    <a:pt x="6858" y="0"/>
                    <a:pt x="16002" y="0"/>
                  </a:cubicBezTo>
                  <a:cubicBezTo>
                    <a:pt x="25146" y="0"/>
                    <a:pt x="32004" y="7906"/>
                    <a:pt x="32004" y="17050"/>
                  </a:cubicBezTo>
                  <a:lnTo>
                    <a:pt x="32004" y="163354"/>
                  </a:lnTo>
                  <a:cubicBezTo>
                    <a:pt x="50673" y="144875"/>
                    <a:pt x="76009" y="133445"/>
                    <a:pt x="103918" y="133445"/>
                  </a:cubicBezTo>
                  <a:cubicBezTo>
                    <a:pt x="161449" y="133445"/>
                    <a:pt x="207836" y="181832"/>
                    <a:pt x="207836" y="241268"/>
                  </a:cubicBezTo>
                  <a:cubicBezTo>
                    <a:pt x="207836" y="300704"/>
                    <a:pt x="161449" y="349091"/>
                    <a:pt x="103918" y="349091"/>
                  </a:cubicBezTo>
                  <a:cubicBezTo>
                    <a:pt x="46387" y="349091"/>
                    <a:pt x="0" y="300704"/>
                    <a:pt x="0" y="241268"/>
                  </a:cubicBezTo>
                  <a:cubicBezTo>
                    <a:pt x="0" y="239554"/>
                    <a:pt x="0" y="237744"/>
                    <a:pt x="95" y="2360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668956EA-D7A2-CEE5-2EFB-6DF8F2487051}"/>
                </a:ext>
              </a:extLst>
            </p:cNvPr>
            <p:cNvSpPr/>
            <p:nvPr/>
          </p:nvSpPr>
          <p:spPr>
            <a:xfrm>
              <a:off x="-1109317" y="4180535"/>
              <a:ext cx="198596" cy="215550"/>
            </a:xfrm>
            <a:custGeom>
              <a:avLst/>
              <a:gdLst>
                <a:gd name="connsiteX0" fmla="*/ 5334 w 198596"/>
                <a:gd name="connsiteY0" fmla="*/ 187452 h 215550"/>
                <a:gd name="connsiteX1" fmla="*/ 76200 w 198596"/>
                <a:gd name="connsiteY1" fmla="*/ 103061 h 215550"/>
                <a:gd name="connsiteX2" fmla="*/ 12383 w 198596"/>
                <a:gd name="connsiteY2" fmla="*/ 27242 h 215550"/>
                <a:gd name="connsiteX3" fmla="*/ 8001 w 198596"/>
                <a:gd name="connsiteY3" fmla="*/ 16478 h 215550"/>
                <a:gd name="connsiteX4" fmla="*/ 26480 w 198596"/>
                <a:gd name="connsiteY4" fmla="*/ 0 h 215550"/>
                <a:gd name="connsiteX5" fmla="*/ 42101 w 198596"/>
                <a:gd name="connsiteY5" fmla="*/ 7810 h 215550"/>
                <a:gd name="connsiteX6" fmla="*/ 98679 w 198596"/>
                <a:gd name="connsiteY6" fmla="*/ 76295 h 215550"/>
                <a:gd name="connsiteX7" fmla="*/ 155925 w 198596"/>
                <a:gd name="connsiteY7" fmla="*/ 6953 h 215550"/>
                <a:gd name="connsiteX8" fmla="*/ 170974 w 198596"/>
                <a:gd name="connsiteY8" fmla="*/ 0 h 215550"/>
                <a:gd name="connsiteX9" fmla="*/ 189357 w 198596"/>
                <a:gd name="connsiteY9" fmla="*/ 16478 h 215550"/>
                <a:gd name="connsiteX10" fmla="*/ 185738 w 198596"/>
                <a:gd name="connsiteY10" fmla="*/ 26289 h 215550"/>
                <a:gd name="connsiteX11" fmla="*/ 121349 w 198596"/>
                <a:gd name="connsiteY11" fmla="*/ 102965 h 215550"/>
                <a:gd name="connsiteX12" fmla="*/ 192881 w 198596"/>
                <a:gd name="connsiteY12" fmla="*/ 187071 h 215550"/>
                <a:gd name="connsiteX13" fmla="*/ 198596 w 198596"/>
                <a:gd name="connsiteY13" fmla="*/ 199073 h 215550"/>
                <a:gd name="connsiteX14" fmla="*/ 180213 w 198596"/>
                <a:gd name="connsiteY14" fmla="*/ 215551 h 215550"/>
                <a:gd name="connsiteX15" fmla="*/ 165450 w 198596"/>
                <a:gd name="connsiteY15" fmla="*/ 208979 h 215550"/>
                <a:gd name="connsiteX16" fmla="*/ 98774 w 198596"/>
                <a:gd name="connsiteY16" fmla="*/ 129731 h 215550"/>
                <a:gd name="connsiteX17" fmla="*/ 34385 w 198596"/>
                <a:gd name="connsiteY17" fmla="*/ 207454 h 215550"/>
                <a:gd name="connsiteX18" fmla="*/ 18479 w 198596"/>
                <a:gd name="connsiteY18" fmla="*/ 215551 h 215550"/>
                <a:gd name="connsiteX19" fmla="*/ 0 w 198596"/>
                <a:gd name="connsiteY19" fmla="*/ 199073 h 215550"/>
                <a:gd name="connsiteX20" fmla="*/ 5429 w 198596"/>
                <a:gd name="connsiteY20" fmla="*/ 187357 h 21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596" h="215550">
                  <a:moveTo>
                    <a:pt x="5334" y="187452"/>
                  </a:moveTo>
                  <a:lnTo>
                    <a:pt x="76200" y="103061"/>
                  </a:lnTo>
                  <a:lnTo>
                    <a:pt x="12383" y="27242"/>
                  </a:lnTo>
                  <a:cubicBezTo>
                    <a:pt x="9620" y="24384"/>
                    <a:pt x="8001" y="20574"/>
                    <a:pt x="8001" y="16478"/>
                  </a:cubicBezTo>
                  <a:cubicBezTo>
                    <a:pt x="8001" y="6858"/>
                    <a:pt x="16764" y="0"/>
                    <a:pt x="26480" y="0"/>
                  </a:cubicBezTo>
                  <a:cubicBezTo>
                    <a:pt x="32957" y="0"/>
                    <a:pt x="38767" y="2953"/>
                    <a:pt x="42101" y="7810"/>
                  </a:cubicBezTo>
                  <a:lnTo>
                    <a:pt x="98679" y="76295"/>
                  </a:lnTo>
                  <a:lnTo>
                    <a:pt x="155925" y="6953"/>
                  </a:lnTo>
                  <a:cubicBezTo>
                    <a:pt x="159353" y="2667"/>
                    <a:pt x="164878" y="0"/>
                    <a:pt x="170974" y="0"/>
                  </a:cubicBezTo>
                  <a:cubicBezTo>
                    <a:pt x="180594" y="0"/>
                    <a:pt x="189357" y="6858"/>
                    <a:pt x="189357" y="16478"/>
                  </a:cubicBezTo>
                  <a:cubicBezTo>
                    <a:pt x="189357" y="20193"/>
                    <a:pt x="188024" y="23622"/>
                    <a:pt x="185738" y="26289"/>
                  </a:cubicBezTo>
                  <a:lnTo>
                    <a:pt x="121349" y="102965"/>
                  </a:lnTo>
                  <a:lnTo>
                    <a:pt x="192881" y="187071"/>
                  </a:lnTo>
                  <a:cubicBezTo>
                    <a:pt x="196310" y="190024"/>
                    <a:pt x="198596" y="194215"/>
                    <a:pt x="198596" y="199073"/>
                  </a:cubicBezTo>
                  <a:cubicBezTo>
                    <a:pt x="198596" y="208693"/>
                    <a:pt x="189833" y="215551"/>
                    <a:pt x="180213" y="215551"/>
                  </a:cubicBezTo>
                  <a:cubicBezTo>
                    <a:pt x="174308" y="215551"/>
                    <a:pt x="168878" y="212979"/>
                    <a:pt x="165450" y="208979"/>
                  </a:cubicBezTo>
                  <a:lnTo>
                    <a:pt x="98774" y="129731"/>
                  </a:lnTo>
                  <a:lnTo>
                    <a:pt x="34385" y="207454"/>
                  </a:lnTo>
                  <a:cubicBezTo>
                    <a:pt x="31052" y="212408"/>
                    <a:pt x="25146" y="215551"/>
                    <a:pt x="18479" y="215551"/>
                  </a:cubicBezTo>
                  <a:cubicBezTo>
                    <a:pt x="8858" y="215551"/>
                    <a:pt x="0" y="208693"/>
                    <a:pt x="0" y="199073"/>
                  </a:cubicBezTo>
                  <a:cubicBezTo>
                    <a:pt x="0" y="194405"/>
                    <a:pt x="2191" y="190310"/>
                    <a:pt x="5429" y="187357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5F1594B-9F84-336A-5A85-7C6C3746B908}"/>
              </a:ext>
            </a:extLst>
          </p:cNvPr>
          <p:cNvSpPr txBox="1">
            <a:spLocks/>
          </p:cNvSpPr>
          <p:nvPr userDrawn="1"/>
        </p:nvSpPr>
        <p:spPr>
          <a:xfrm>
            <a:off x="2646930" y="6135619"/>
            <a:ext cx="6781801" cy="608621"/>
          </a:xfrm>
        </p:spPr>
        <p:txBody>
          <a:bodyPr lIns="91440" tIns="45721" rIns="91440" bIns="45721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0">
                <a:solidFill>
                  <a:schemeClr val="bg1"/>
                </a:solidFill>
                <a:latin typeface="Proxima Nova Rg" panose="02000506030000020004" pitchFamily="2" charset="0"/>
              </a:rPr>
              <a:t>There’s always a better way</a:t>
            </a:r>
            <a:endParaRPr lang="en-ZA" sz="2400" b="1" i="0">
              <a:solidFill>
                <a:schemeClr val="bg1"/>
              </a:solidFill>
              <a:latin typeface="Proxima Nova Rg" panose="02000506030000020004" pitchFamily="2" charset="0"/>
            </a:endParaRPr>
          </a:p>
        </p:txBody>
      </p:sp>
      <p:pic>
        <p:nvPicPr>
          <p:cNvPr id="3" name="Picture 2" descr="Open Box City Skyline">
            <a:extLst>
              <a:ext uri="{FF2B5EF4-FFF2-40B4-BE49-F238E27FC236}">
                <a16:creationId xmlns:a16="http://schemas.microsoft.com/office/drawing/2014/main" id="{E71473D0-3ABF-8F27-AF00-EE1475BEE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3312326"/>
            <a:ext cx="12204000" cy="2743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1FE07F-A114-9CD0-EC6F-F0CCD0FC1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318633" y="6"/>
            <a:ext cx="0" cy="4835963"/>
          </a:xfrm>
          <a:prstGeom prst="line">
            <a:avLst/>
          </a:prstGeom>
          <a:ln w="19050">
            <a:solidFill>
              <a:srgbClr val="BCD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368CB6E9-130A-3E25-C43E-93201A881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813997"/>
            <a:ext cx="12192000" cy="20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pen Box City Skyline">
            <a:extLst>
              <a:ext uri="{FF2B5EF4-FFF2-40B4-BE49-F238E27FC236}">
                <a16:creationId xmlns:a16="http://schemas.microsoft.com/office/drawing/2014/main" id="{4F774AD5-2236-A94D-0B4A-86AE78E68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4133969"/>
            <a:ext cx="1220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98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7" y="240458"/>
            <a:ext cx="1815097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7" y="240458"/>
            <a:ext cx="1815097" cy="590814"/>
          </a:xfrm>
          <a:prstGeom prst="rect">
            <a:avLst/>
          </a:prstGeom>
        </p:spPr>
      </p:pic>
      <p:pic>
        <p:nvPicPr>
          <p:cNvPr id="3" name="Picture 2" descr="Open Box City Skyline">
            <a:extLst>
              <a:ext uri="{FF2B5EF4-FFF2-40B4-BE49-F238E27FC236}">
                <a16:creationId xmlns:a16="http://schemas.microsoft.com/office/drawing/2014/main" id="{0F532293-C621-9FBE-3A3C-B53105E8E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4133969"/>
            <a:ext cx="1220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3" r:id="rId2"/>
    <p:sldLayoutId id="2147483701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1F7B4F-9A7D-A66A-6528-46CEFE5D9B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7" y="240458"/>
            <a:ext cx="1815097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7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7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7" userDrawn="1">
          <p15:clr>
            <a:srgbClr val="F26B43"/>
          </p15:clr>
        </p15:guide>
        <p15:guide id="6" pos="1250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7" userDrawn="1">
          <p15:clr>
            <a:srgbClr val="F26B43"/>
          </p15:clr>
        </p15:guide>
        <p15:guide id="10" pos="2633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3" userDrawn="1">
          <p15:clr>
            <a:srgbClr val="F26B43"/>
          </p15:clr>
        </p15:guide>
        <p15:guide id="13" pos="3666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3" userDrawn="1">
          <p15:clr>
            <a:srgbClr val="F26B43"/>
          </p15:clr>
        </p15:guide>
        <p15:guide id="17" pos="5049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9" userDrawn="1">
          <p15:clr>
            <a:srgbClr val="F26B43"/>
          </p15:clr>
        </p15:guide>
        <p15:guide id="20" pos="6082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9" userDrawn="1">
          <p15:clr>
            <a:srgbClr val="F26B43"/>
          </p15:clr>
        </p15:guide>
        <p15:guide id="24" pos="7465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5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9" r:id="rId3"/>
    <p:sldLayoutId id="2147483702" r:id="rId4"/>
    <p:sldLayoutId id="2147483703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7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7" userDrawn="1">
          <p15:clr>
            <a:srgbClr val="F26B43"/>
          </p15:clr>
        </p15:guide>
        <p15:guide id="6" pos="1250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7" userDrawn="1">
          <p15:clr>
            <a:srgbClr val="F26B43"/>
          </p15:clr>
        </p15:guide>
        <p15:guide id="10" pos="2633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3" userDrawn="1">
          <p15:clr>
            <a:srgbClr val="F26B43"/>
          </p15:clr>
        </p15:guide>
        <p15:guide id="13" pos="3666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3" userDrawn="1">
          <p15:clr>
            <a:srgbClr val="F26B43"/>
          </p15:clr>
        </p15:guide>
        <p15:guide id="17" pos="5049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9" userDrawn="1">
          <p15:clr>
            <a:srgbClr val="F26B43"/>
          </p15:clr>
        </p15:guide>
        <p15:guide id="20" pos="6082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9" userDrawn="1">
          <p15:clr>
            <a:srgbClr val="F26B43"/>
          </p15:clr>
        </p15:guide>
        <p15:guide id="24" pos="7465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07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00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7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7" userDrawn="1">
          <p15:clr>
            <a:srgbClr val="F26B43"/>
          </p15:clr>
        </p15:guide>
        <p15:guide id="6" pos="1250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7" userDrawn="1">
          <p15:clr>
            <a:srgbClr val="F26B43"/>
          </p15:clr>
        </p15:guide>
        <p15:guide id="10" pos="2633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3" userDrawn="1">
          <p15:clr>
            <a:srgbClr val="F26B43"/>
          </p15:clr>
        </p15:guide>
        <p15:guide id="13" pos="3666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3" userDrawn="1">
          <p15:clr>
            <a:srgbClr val="F26B43"/>
          </p15:clr>
        </p15:guide>
        <p15:guide id="17" pos="5049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9" userDrawn="1">
          <p15:clr>
            <a:srgbClr val="F26B43"/>
          </p15:clr>
        </p15:guide>
        <p15:guide id="20" pos="6082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9" userDrawn="1">
          <p15:clr>
            <a:srgbClr val="F26B43"/>
          </p15:clr>
        </p15:guide>
        <p15:guide id="24" pos="7465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838E9-5CF6-4A80-CB06-4D9606F430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7" y="240458"/>
            <a:ext cx="1815097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7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64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12.jpe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C670C-59C5-EB75-02C0-B8A3A4C0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82332" y="3030381"/>
            <a:ext cx="7270751" cy="489961"/>
          </a:xfrm>
        </p:spPr>
        <p:txBody>
          <a:bodyPr/>
          <a:lstStyle/>
          <a:p>
            <a:r>
              <a:rPr lang="en-US" sz="3200"/>
              <a:t>Grainger Renewals Journey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287BA-FC73-6108-216B-C15404191A0B}"/>
              </a:ext>
            </a:extLst>
          </p:cNvPr>
          <p:cNvSpPr txBox="1">
            <a:spLocks/>
          </p:cNvSpPr>
          <p:nvPr/>
        </p:nvSpPr>
        <p:spPr>
          <a:xfrm>
            <a:off x="2478042" y="6082931"/>
            <a:ext cx="6781801" cy="608623"/>
          </a:xfrm>
        </p:spPr>
        <p:txBody>
          <a:bodyPr lIns="91440" tIns="45721" rIns="91440" bIns="45721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Proxima Nova Semibold" panose="02000506030000020004" pitchFamily="2" charset="0"/>
              </a:rPr>
              <a:t>There’s always a better way</a:t>
            </a:r>
            <a:endParaRPr lang="en-ZA" sz="2000" b="1">
              <a:solidFill>
                <a:schemeClr val="bg1"/>
              </a:solidFill>
              <a:latin typeface="Proxima Nova Semi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23FE-7E6A-2675-DFC9-F442FA7E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CD053E5-9544-900D-92CE-1FFDBF1AF8C9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Vision - Post-Renters’ Rights Bill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EFCAA-A814-4C3F-AEE0-BC9598A74974}"/>
              </a:ext>
            </a:extLst>
          </p:cNvPr>
          <p:cNvSpPr txBox="1"/>
          <p:nvPr/>
        </p:nvSpPr>
        <p:spPr>
          <a:xfrm>
            <a:off x="353525" y="844521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Build on the Enhanced Renewals Journey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BAA6E-DAE4-0CE4-9487-C4FAF49D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11" y="1738737"/>
            <a:ext cx="9430185" cy="46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7692AFE-478B-4544-FC07-382C4187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92AE86-85D5-F631-6DF6-8A8E030AB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DFB4A6F-1C70-C7D7-4789-B0E3A63BDE43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  <a:endParaRPr lang="en-US" sz="3200">
              <a:solidFill>
                <a:srgbClr val="BCD727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A23C1-6CF0-B2BA-8BA2-27832FCF29BD}"/>
              </a:ext>
            </a:extLst>
          </p:cNvPr>
          <p:cNvSpPr txBox="1"/>
          <p:nvPr/>
        </p:nvSpPr>
        <p:spPr>
          <a:xfrm>
            <a:off x="353525" y="844521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Storing Price Books in Salesforce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7F1AE-B642-A741-FD62-8DA7E236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45"/>
          <a:stretch/>
        </p:blipFill>
        <p:spPr>
          <a:xfrm>
            <a:off x="232224" y="1380830"/>
            <a:ext cx="7950725" cy="39803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8A4286-7CE7-C75E-033E-108DC44ACF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249"/>
          <a:stretch/>
        </p:blipFill>
        <p:spPr>
          <a:xfrm>
            <a:off x="7473830" y="3571485"/>
            <a:ext cx="4485953" cy="30999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297B68B-37E1-495E-8DBE-2BDE85C5E1AE}"/>
              </a:ext>
            </a:extLst>
          </p:cNvPr>
          <p:cNvSpPr/>
          <p:nvPr/>
        </p:nvSpPr>
        <p:spPr>
          <a:xfrm>
            <a:off x="4855208" y="5887619"/>
            <a:ext cx="2516679" cy="693231"/>
          </a:xfrm>
          <a:prstGeom prst="wedgeRoundRectCallout">
            <a:avLst>
              <a:gd name="adj1" fmla="val 59545"/>
              <a:gd name="adj2" fmla="val -2110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 dirty="0"/>
              <a:t>View historical &amp; future price book values for a unit</a:t>
            </a:r>
            <a:endParaRPr lang="en-GB" sz="1401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501E6D8-218D-27AC-B8EB-5F13FC60420C}"/>
              </a:ext>
            </a:extLst>
          </p:cNvPr>
          <p:cNvSpPr/>
          <p:nvPr/>
        </p:nvSpPr>
        <p:spPr>
          <a:xfrm>
            <a:off x="8475307" y="1407649"/>
            <a:ext cx="2830868" cy="1129106"/>
          </a:xfrm>
          <a:prstGeom prst="wedgeRoundRectCallout">
            <a:avLst>
              <a:gd name="adj1" fmla="val -64811"/>
              <a:gd name="adj2" fmla="val -1856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Use standard Salesforce Pricebook objects to store price book values, ERVs, Grainger Trust &amp; license prices.</a:t>
            </a:r>
            <a:endParaRPr lang="en-GB" sz="140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278F610-1C8C-7370-315C-EB516255366E}"/>
              </a:ext>
            </a:extLst>
          </p:cNvPr>
          <p:cNvSpPr/>
          <p:nvPr/>
        </p:nvSpPr>
        <p:spPr>
          <a:xfrm>
            <a:off x="1690907" y="5627693"/>
            <a:ext cx="2516679" cy="830258"/>
          </a:xfrm>
          <a:prstGeom prst="wedgeRoundRectCallout">
            <a:avLst>
              <a:gd name="adj1" fmla="val 30251"/>
              <a:gd name="adj2" fmla="val -11821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Price Book entries for the renewal month can be used in the renewal process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79389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380F4EB-1C50-4946-C415-6C99069E4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E7AC6B-BA26-B0C5-09BF-5E95EF72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AEB7D3-78C3-F8F8-BE0F-02BC9BB661EF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0BEDA-429F-411C-4FDA-6409512871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10" b="14879"/>
          <a:stretch/>
        </p:blipFill>
        <p:spPr>
          <a:xfrm>
            <a:off x="2463118" y="1959505"/>
            <a:ext cx="4081659" cy="421717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F0A9C-D42D-10E2-C96C-98CE2530F7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19" t="38192" r="5067" b="1375"/>
          <a:stretch/>
        </p:blipFill>
        <p:spPr>
          <a:xfrm>
            <a:off x="7015982" y="2415240"/>
            <a:ext cx="4081659" cy="303583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8DA50-AB4F-FC5F-0F59-62A89BED5D0C}"/>
              </a:ext>
            </a:extLst>
          </p:cNvPr>
          <p:cNvSpPr txBox="1"/>
          <p:nvPr/>
        </p:nvSpPr>
        <p:spPr>
          <a:xfrm>
            <a:off x="353527" y="844522"/>
            <a:ext cx="105145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Tenant Provides Renewal Intention or Responds to Offer via Form Assembly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395C7F1-F846-36A3-62FC-446E7F0F2570}"/>
              </a:ext>
            </a:extLst>
          </p:cNvPr>
          <p:cNvSpPr/>
          <p:nvPr/>
        </p:nvSpPr>
        <p:spPr>
          <a:xfrm>
            <a:off x="466728" y="1834191"/>
            <a:ext cx="1895474" cy="1109583"/>
          </a:xfrm>
          <a:prstGeom prst="wedgeRoundRectCallout">
            <a:avLst>
              <a:gd name="adj1" fmla="val 59503"/>
              <a:gd name="adj2" fmla="val -2366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Tenant clicks on link in a system-generated email to open a form</a:t>
            </a:r>
            <a:endParaRPr lang="en-GB" sz="140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7AC5D8A-03D4-EDD2-516B-DBF0192B3D49}"/>
              </a:ext>
            </a:extLst>
          </p:cNvPr>
          <p:cNvSpPr/>
          <p:nvPr/>
        </p:nvSpPr>
        <p:spPr>
          <a:xfrm>
            <a:off x="466728" y="4591053"/>
            <a:ext cx="1895474" cy="987282"/>
          </a:xfrm>
          <a:prstGeom prst="wedgeRoundRectCallout">
            <a:avLst>
              <a:gd name="adj1" fmla="val 62270"/>
              <a:gd name="adj2" fmla="val 2039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 dirty="0"/>
              <a:t>Opportunity &amp; offer information is sourced real-time</a:t>
            </a:r>
            <a:endParaRPr lang="en-GB" sz="1401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7FF683E8-B5F1-9A74-C20E-6DCED45ECB26}"/>
              </a:ext>
            </a:extLst>
          </p:cNvPr>
          <p:cNvSpPr/>
          <p:nvPr/>
        </p:nvSpPr>
        <p:spPr>
          <a:xfrm>
            <a:off x="7547742" y="5407847"/>
            <a:ext cx="2177842" cy="806937"/>
          </a:xfrm>
          <a:prstGeom prst="wedgeRoundRectCallout">
            <a:avLst>
              <a:gd name="adj1" fmla="val -35254"/>
              <a:gd name="adj2" fmla="val -7059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Reponses are saved on the opportunity, offer or create new records</a:t>
            </a:r>
            <a:endParaRPr lang="en-GB" sz="1401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9152730-2485-4DCF-86AE-E6BC378CEEFB}"/>
              </a:ext>
            </a:extLst>
          </p:cNvPr>
          <p:cNvSpPr/>
          <p:nvPr/>
        </p:nvSpPr>
        <p:spPr>
          <a:xfrm>
            <a:off x="9020178" y="1628778"/>
            <a:ext cx="2418793" cy="1041577"/>
          </a:xfrm>
          <a:prstGeom prst="wedgeRoundRectCallout">
            <a:avLst>
              <a:gd name="adj1" fmla="val -21256"/>
              <a:gd name="adj2" fmla="val 7296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Dynamic form prompts tenant for more information depending on response(s) selected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17153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E736D2F-D840-F1C8-9D31-C263F77D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11A65-C352-8383-7EC2-02496617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E42795-5C98-4582-E365-8D7C45ADB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7" y="2364326"/>
            <a:ext cx="11791951" cy="40136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47CAA76-3723-94AC-C510-BAD194AF4D6D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90707-4161-070B-C16D-53E1DE10C690}"/>
              </a:ext>
            </a:extLst>
          </p:cNvPr>
          <p:cNvSpPr txBox="1"/>
          <p:nvPr/>
        </p:nvSpPr>
        <p:spPr>
          <a:xfrm>
            <a:off x="353526" y="844522"/>
            <a:ext cx="11335554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Replace Renewals Spreadsheet with LWC Data Tables Relevant for each Team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F985A97-5F0F-C147-14B1-7D892B1C3562}"/>
              </a:ext>
            </a:extLst>
          </p:cNvPr>
          <p:cNvSpPr/>
          <p:nvPr/>
        </p:nvSpPr>
        <p:spPr>
          <a:xfrm>
            <a:off x="8501175" y="4026953"/>
            <a:ext cx="2585925" cy="1098663"/>
          </a:xfrm>
          <a:prstGeom prst="wedgeRoundRectCallout">
            <a:avLst>
              <a:gd name="adj1" fmla="val -58182"/>
              <a:gd name="adj2" fmla="val -2546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Information can be sourced from related objects e.g., latest price book rent for the renewal month</a:t>
            </a:r>
            <a:endParaRPr lang="en-GB" sz="140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0F212DA-7460-715A-A499-F46BC6EE8E4F}"/>
              </a:ext>
            </a:extLst>
          </p:cNvPr>
          <p:cNvSpPr/>
          <p:nvPr/>
        </p:nvSpPr>
        <p:spPr>
          <a:xfrm>
            <a:off x="3921043" y="1574701"/>
            <a:ext cx="1344722" cy="650450"/>
          </a:xfrm>
          <a:prstGeom prst="wedgeRoundRectCallout">
            <a:avLst>
              <a:gd name="adj1" fmla="val -35060"/>
              <a:gd name="adj2" fmla="val 88599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Conditional Formatting</a:t>
            </a:r>
            <a:endParaRPr lang="en-GB" sz="1401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E467A622-2C04-8960-7FD8-F9D747F189D3}"/>
              </a:ext>
            </a:extLst>
          </p:cNvPr>
          <p:cNvSpPr/>
          <p:nvPr/>
        </p:nvSpPr>
        <p:spPr>
          <a:xfrm>
            <a:off x="1619253" y="5882152"/>
            <a:ext cx="3495675" cy="634967"/>
          </a:xfrm>
          <a:prstGeom prst="wedgeRoundRectCallout">
            <a:avLst>
              <a:gd name="adj1" fmla="val 18938"/>
              <a:gd name="adj2" fmla="val -10329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 dirty="0"/>
              <a:t>View information about the opportunity or related objects in a hover over</a:t>
            </a:r>
            <a:endParaRPr lang="en-GB" sz="1401" dirty="0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9A72417-F32E-4309-0C98-00D4AA96E4C7}"/>
              </a:ext>
            </a:extLst>
          </p:cNvPr>
          <p:cNvSpPr/>
          <p:nvPr/>
        </p:nvSpPr>
        <p:spPr>
          <a:xfrm>
            <a:off x="747764" y="1389373"/>
            <a:ext cx="2826898" cy="835778"/>
          </a:xfrm>
          <a:prstGeom prst="wedgeRoundRectCallout">
            <a:avLst>
              <a:gd name="adj1" fmla="val -23264"/>
              <a:gd name="adj2" fmla="val 7111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Create tables for each team displaying renewal opportunities &amp; information relevant to them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20576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25CDE80-0868-3ABB-C683-267F0949E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66787-DEC9-542E-840F-A38174D1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F6D298-B903-CFC3-AF6B-6C8FD399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946"/>
          <a:stretch/>
        </p:blipFill>
        <p:spPr>
          <a:xfrm>
            <a:off x="644239" y="5570169"/>
            <a:ext cx="10754128" cy="10163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7C20F7-BB53-16E5-E69D-735C96749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39" y="1513400"/>
            <a:ext cx="10754128" cy="34067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354173C-1800-3667-034E-209A7CD2965E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AF458-35C9-B418-0E8C-F5296B91C959}"/>
              </a:ext>
            </a:extLst>
          </p:cNvPr>
          <p:cNvSpPr txBox="1"/>
          <p:nvPr/>
        </p:nvSpPr>
        <p:spPr>
          <a:xfrm>
            <a:off x="353526" y="844522"/>
            <a:ext cx="11335554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7F7F7F"/>
                </a:solidFill>
                <a:latin typeface="+mj-lt"/>
              </a:rPr>
              <a:t>Replace Renewals Spreadsheet with LWC Data Tables Relevant for each Team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4417C4-57AA-C937-04EA-F8FCCA89807E}"/>
              </a:ext>
            </a:extLst>
          </p:cNvPr>
          <p:cNvSpPr/>
          <p:nvPr/>
        </p:nvSpPr>
        <p:spPr>
          <a:xfrm>
            <a:off x="8826162" y="3434890"/>
            <a:ext cx="1713783" cy="614690"/>
          </a:xfrm>
          <a:prstGeom prst="wedgeRoundRectCallout">
            <a:avLst>
              <a:gd name="adj1" fmla="val 21701"/>
              <a:gd name="adj2" fmla="val -820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Users can make bulk updates</a:t>
            </a:r>
            <a:endParaRPr lang="en-GB" sz="140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03FE6C-3824-B75E-882D-5FF257189E22}"/>
              </a:ext>
            </a:extLst>
          </p:cNvPr>
          <p:cNvSpPr/>
          <p:nvPr/>
        </p:nvSpPr>
        <p:spPr>
          <a:xfrm>
            <a:off x="399902" y="3970699"/>
            <a:ext cx="3655934" cy="13347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CD7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1">
                <a:solidFill>
                  <a:schemeClr val="bg2"/>
                </a:solidFill>
              </a:rPr>
              <a:t>Additional functionality available:</a:t>
            </a:r>
          </a:p>
          <a:p>
            <a:pPr marL="742970" lvl="1" indent="-285757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1">
                <a:solidFill>
                  <a:schemeClr val="bg2"/>
                </a:solidFill>
              </a:rPr>
              <a:t>Filters </a:t>
            </a:r>
          </a:p>
          <a:p>
            <a:pPr marL="742970" lvl="1" indent="-285757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1">
                <a:solidFill>
                  <a:schemeClr val="bg2"/>
                </a:solidFill>
              </a:rPr>
              <a:t>Calculated fields </a:t>
            </a:r>
          </a:p>
          <a:p>
            <a:pPr marL="742970" lvl="1" indent="-285757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1">
                <a:solidFill>
                  <a:schemeClr val="bg2"/>
                </a:solidFill>
              </a:rPr>
              <a:t>Action buttons  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CCAF60B-30FB-898C-F563-5BD00679794D}"/>
              </a:ext>
            </a:extLst>
          </p:cNvPr>
          <p:cNvSpPr/>
          <p:nvPr/>
        </p:nvSpPr>
        <p:spPr>
          <a:xfrm>
            <a:off x="8015982" y="4739832"/>
            <a:ext cx="1948149" cy="732149"/>
          </a:xfrm>
          <a:prstGeom prst="wedgeRoundRectCallout">
            <a:avLst>
              <a:gd name="adj1" fmla="val 21238"/>
              <a:gd name="adj2" fmla="val 7957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Values that fail validation are highlighted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19509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FD3B33-FA1E-3C9B-4537-1A17DB161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98710A-BB69-1CAF-1CE0-8CA0C7A6D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EE831A7-5163-E05B-5F70-C7BDC896C135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B4F8-6E7F-247F-6F82-41C65675EBC1}"/>
              </a:ext>
            </a:extLst>
          </p:cNvPr>
          <p:cNvSpPr txBox="1"/>
          <p:nvPr/>
        </p:nvSpPr>
        <p:spPr>
          <a:xfrm>
            <a:off x="353526" y="844521"/>
            <a:ext cx="11335554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Renewals Manager Consolidates Team Lists &amp; Dashboards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67E1-DA7B-C4E0-7EB4-B13FE989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26" y="1358722"/>
            <a:ext cx="7518799" cy="3449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9F0BC-4282-7240-F894-34346336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702"/>
          <a:stretch/>
        </p:blipFill>
        <p:spPr>
          <a:xfrm>
            <a:off x="4593406" y="3590603"/>
            <a:ext cx="7370657" cy="3079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718A60E-7943-52F5-682A-D3E4D029AFDE}"/>
              </a:ext>
            </a:extLst>
          </p:cNvPr>
          <p:cNvSpPr/>
          <p:nvPr/>
        </p:nvSpPr>
        <p:spPr>
          <a:xfrm>
            <a:off x="7511229" y="1755898"/>
            <a:ext cx="2406962" cy="461665"/>
          </a:xfrm>
          <a:prstGeom prst="wedgeRoundRectCallout">
            <a:avLst>
              <a:gd name="adj1" fmla="val -54087"/>
              <a:gd name="adj2" fmla="val -1891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Display lists for each team</a:t>
            </a:r>
            <a:endParaRPr lang="en-GB" sz="1401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A19D796-2AFC-D57C-985C-D37120CCB6F4}"/>
              </a:ext>
            </a:extLst>
          </p:cNvPr>
          <p:cNvSpPr/>
          <p:nvPr/>
        </p:nvSpPr>
        <p:spPr>
          <a:xfrm>
            <a:off x="8221694" y="2526462"/>
            <a:ext cx="3742367" cy="902539"/>
          </a:xfrm>
          <a:prstGeom prst="wedgeRoundRectCallout">
            <a:avLst>
              <a:gd name="adj1" fmla="val -20268"/>
              <a:gd name="adj2" fmla="val 11848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Display new </a:t>
            </a:r>
            <a:r>
              <a:rPr lang="en-ZA" sz="1401" i="1"/>
              <a:t>Projected Growth on Rent </a:t>
            </a:r>
            <a:r>
              <a:rPr lang="en-US" sz="1401"/>
              <a:t>report as well as existing dashboards used by Asset Management on a single screen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3572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2B818-3781-654B-2969-A7FFA270A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90D42-02CB-2FD3-B321-5804B7FE2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4104B7D-B141-F31E-5A02-852440937717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4B1DE-C898-69CD-A1E6-DB0957227058}"/>
              </a:ext>
            </a:extLst>
          </p:cNvPr>
          <p:cNvSpPr txBox="1"/>
          <p:nvPr/>
        </p:nvSpPr>
        <p:spPr>
          <a:xfrm>
            <a:off x="353526" y="844521"/>
            <a:ext cx="889805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7F7F7F"/>
                </a:solidFill>
                <a:latin typeface="+mj-lt"/>
              </a:rPr>
              <a:t>Email Threading onto an Opportunity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0F7ED-6274-3174-381C-E28CB739F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58" y="2384419"/>
            <a:ext cx="5158974" cy="3749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66758-AAF5-FA47-A3A1-88B84BFD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59" y="1446680"/>
            <a:ext cx="5106476" cy="366564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57F931B-CD45-3326-7E04-33AA18073030}"/>
              </a:ext>
            </a:extLst>
          </p:cNvPr>
          <p:cNvSpPr/>
          <p:nvPr/>
        </p:nvSpPr>
        <p:spPr>
          <a:xfrm>
            <a:off x="7478828" y="840734"/>
            <a:ext cx="2418206" cy="520688"/>
          </a:xfrm>
          <a:prstGeom prst="wedgeRoundRectCallout">
            <a:avLst>
              <a:gd name="adj1" fmla="val -19579"/>
              <a:gd name="adj2" fmla="val 100381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 response is displayed on the opportunity</a:t>
            </a:r>
            <a:endParaRPr lang="en-GB" sz="14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60FD3D5-F6A0-C7F9-56E9-B47BAABB95C2}"/>
              </a:ext>
            </a:extLst>
          </p:cNvPr>
          <p:cNvSpPr/>
          <p:nvPr/>
        </p:nvSpPr>
        <p:spPr>
          <a:xfrm>
            <a:off x="409606" y="1350091"/>
            <a:ext cx="3590924" cy="915898"/>
          </a:xfrm>
          <a:prstGeom prst="wedgeRoundRectCallout">
            <a:avLst>
              <a:gd name="adj1" fmla="val 19704"/>
              <a:gd name="adj2" fmla="val 8073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sends an ad hoc email to the tenant from an opportunity, selecting an email template that includes a threading token</a:t>
            </a:r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59B82-5675-2B29-EA0C-9DAAB01BD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616" y="3465686"/>
            <a:ext cx="3719826" cy="31319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0C2C38D-BFF7-A671-9F31-A4C6E890CDD9}"/>
              </a:ext>
            </a:extLst>
          </p:cNvPr>
          <p:cNvSpPr/>
          <p:nvPr/>
        </p:nvSpPr>
        <p:spPr>
          <a:xfrm>
            <a:off x="6293745" y="5498639"/>
            <a:ext cx="1711738" cy="1029679"/>
          </a:xfrm>
          <a:prstGeom prst="wedgeRoundRectCallout">
            <a:avLst>
              <a:gd name="adj1" fmla="val 68797"/>
              <a:gd name="adj2" fmla="val -9674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 response </a:t>
            </a:r>
          </a:p>
          <a:p>
            <a:pPr algn="ctr"/>
            <a:r>
              <a:rPr lang="en-US" sz="1400" dirty="0"/>
              <a:t>is also displayed on the tenant (person account)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2744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ABE372-169F-DCB5-70D8-CE7DE652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0483FEA-8352-C984-4D53-1936A874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5BB0B8-66BB-DDF3-2F48-3A225022E0E3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Proposed Roadmap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26F6A7-2A4C-616A-A43A-40C00C3FB266}"/>
              </a:ext>
            </a:extLst>
          </p:cNvPr>
          <p:cNvSpPr/>
          <p:nvPr/>
        </p:nvSpPr>
        <p:spPr>
          <a:xfrm>
            <a:off x="441911" y="1379107"/>
            <a:ext cx="4268101" cy="514991"/>
          </a:xfrm>
          <a:prstGeom prst="chevron">
            <a:avLst>
              <a:gd name="adj" fmla="val 26234"/>
            </a:avLst>
          </a:prstGeom>
          <a:solidFill>
            <a:schemeClr val="bg2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A1388-3A9B-21BE-CA21-1B95A296A8AE}"/>
              </a:ext>
            </a:extLst>
          </p:cNvPr>
          <p:cNvSpPr txBox="1"/>
          <p:nvPr/>
        </p:nvSpPr>
        <p:spPr>
          <a:xfrm>
            <a:off x="441909" y="1451935"/>
            <a:ext cx="3769371" cy="3694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1">
                <a:solidFill>
                  <a:schemeClr val="bg1"/>
                </a:solidFill>
                <a:latin typeface="Proxima Nova Lt"/>
              </a:rPr>
              <a:t>Release 1</a:t>
            </a:r>
            <a:endParaRPr lang="en-US" sz="1801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50ACF099-FB63-8611-1E65-A3E4FE81B816}"/>
              </a:ext>
            </a:extLst>
          </p:cNvPr>
          <p:cNvSpPr/>
          <p:nvPr/>
        </p:nvSpPr>
        <p:spPr>
          <a:xfrm>
            <a:off x="4678979" y="1379107"/>
            <a:ext cx="2326615" cy="514991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209F-BC9E-F059-7F33-EB6894F444EB}"/>
              </a:ext>
            </a:extLst>
          </p:cNvPr>
          <p:cNvSpPr/>
          <p:nvPr/>
        </p:nvSpPr>
        <p:spPr>
          <a:xfrm>
            <a:off x="441910" y="1974162"/>
            <a:ext cx="4143426" cy="341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6728CB-B093-EB2B-90CF-B7D21CA9D6A0}"/>
              </a:ext>
            </a:extLst>
          </p:cNvPr>
          <p:cNvSpPr/>
          <p:nvPr/>
        </p:nvSpPr>
        <p:spPr>
          <a:xfrm>
            <a:off x="4700488" y="1974162"/>
            <a:ext cx="6770361" cy="341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EECD40-940D-FE04-C5AC-5D270D6F5316}"/>
              </a:ext>
            </a:extLst>
          </p:cNvPr>
          <p:cNvGrpSpPr/>
          <p:nvPr/>
        </p:nvGrpSpPr>
        <p:grpSpPr>
          <a:xfrm>
            <a:off x="313944" y="5472762"/>
            <a:ext cx="4364181" cy="901739"/>
            <a:chOff x="753450" y="5645260"/>
            <a:chExt cx="4364181" cy="901738"/>
          </a:xfrm>
        </p:grpSpPr>
        <p:cxnSp>
          <p:nvCxnSpPr>
            <p:cNvPr id="12" name="Straight Connector 11" title="q lines">
              <a:extLst>
                <a:ext uri="{FF2B5EF4-FFF2-40B4-BE49-F238E27FC236}">
                  <a16:creationId xmlns:a16="http://schemas.microsoft.com/office/drawing/2014/main" id="{7D5C6A7B-1B85-0BA1-8A60-79A01C6B4CE7}"/>
                </a:ext>
              </a:extLst>
            </p:cNvPr>
            <p:cNvCxnSpPr>
              <a:cxnSpLocks/>
            </p:cNvCxnSpPr>
            <p:nvPr/>
          </p:nvCxnSpPr>
          <p:spPr>
            <a:xfrm>
              <a:off x="967839" y="5871644"/>
              <a:ext cx="0" cy="26971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 title="q lines">
              <a:extLst>
                <a:ext uri="{FF2B5EF4-FFF2-40B4-BE49-F238E27FC236}">
                  <a16:creationId xmlns:a16="http://schemas.microsoft.com/office/drawing/2014/main" id="{A5B34C67-E17F-3C72-3235-6B9A7E654BAD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92" y="5871353"/>
              <a:ext cx="0" cy="26971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 title="Year Bar">
              <a:extLst>
                <a:ext uri="{FF2B5EF4-FFF2-40B4-BE49-F238E27FC236}">
                  <a16:creationId xmlns:a16="http://schemas.microsoft.com/office/drawing/2014/main" id="{A399007A-17A1-3274-A1D8-21BFBEB27073}"/>
                </a:ext>
              </a:extLst>
            </p:cNvPr>
            <p:cNvSpPr/>
            <p:nvPr/>
          </p:nvSpPr>
          <p:spPr>
            <a:xfrm>
              <a:off x="879971" y="5652550"/>
              <a:ext cx="4109148" cy="24360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BB5D95-AB5E-DCE6-B4E1-16FB74D0BFFF}"/>
                </a:ext>
              </a:extLst>
            </p:cNvPr>
            <p:cNvSpPr/>
            <p:nvPr/>
          </p:nvSpPr>
          <p:spPr>
            <a:xfrm>
              <a:off x="753450" y="6129705"/>
              <a:ext cx="438296" cy="4172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BF6853-9F98-1C78-9B6D-B7F53D5B5A2A}"/>
                </a:ext>
              </a:extLst>
            </p:cNvPr>
            <p:cNvSpPr txBox="1"/>
            <p:nvPr/>
          </p:nvSpPr>
          <p:spPr>
            <a:xfrm>
              <a:off x="786464" y="6222521"/>
              <a:ext cx="369792" cy="2347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1" b="1">
                  <a:solidFill>
                    <a:schemeClr val="bg1"/>
                  </a:solidFill>
                </a:rPr>
                <a:t>15 Nov</a:t>
              </a:r>
              <a:endParaRPr lang="en-US" sz="1051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9EBCCC-E23B-DC8B-9429-DEE614C772A1}"/>
                </a:ext>
              </a:extLst>
            </p:cNvPr>
            <p:cNvSpPr/>
            <p:nvPr/>
          </p:nvSpPr>
          <p:spPr>
            <a:xfrm>
              <a:off x="4679335" y="6129414"/>
              <a:ext cx="438296" cy="4172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16B8E-CBBA-112B-D654-99EDE7301F38}"/>
                </a:ext>
              </a:extLst>
            </p:cNvPr>
            <p:cNvSpPr txBox="1"/>
            <p:nvPr/>
          </p:nvSpPr>
          <p:spPr>
            <a:xfrm>
              <a:off x="4713587" y="6220703"/>
              <a:ext cx="369792" cy="2347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1" b="1">
                  <a:solidFill>
                    <a:schemeClr val="bg1"/>
                  </a:solidFill>
                </a:rPr>
                <a:t>Early May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49E8D-9552-7110-D793-3B08164F7BEC}"/>
                </a:ext>
              </a:extLst>
            </p:cNvPr>
            <p:cNvSpPr txBox="1"/>
            <p:nvPr/>
          </p:nvSpPr>
          <p:spPr>
            <a:xfrm>
              <a:off x="879969" y="5645260"/>
              <a:ext cx="4109148" cy="2508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2024                                                                                         2025</a:t>
              </a:r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FE226BE-047A-EC7F-EF37-6979E925D6E6}"/>
              </a:ext>
            </a:extLst>
          </p:cNvPr>
          <p:cNvSpPr txBox="1">
            <a:spLocks/>
          </p:cNvSpPr>
          <p:nvPr/>
        </p:nvSpPr>
        <p:spPr>
          <a:xfrm>
            <a:off x="4745651" y="2085198"/>
            <a:ext cx="2154428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Generate §13 Notification of Rent Increase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Rent Appeals Tracker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Eviction Tracker 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Customise Renewals for Wales, Company Lets, Live/Work, DMR &amp; Grainger Trust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AM Dashboard: Comparable Rent &amp; Performance by Estate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PM/RSM Visibility into Rent Increases</a:t>
            </a:r>
          </a:p>
          <a:p>
            <a:pPr>
              <a:buClr>
                <a:schemeClr val="accent6"/>
              </a:buClr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AB32CF0-B411-21D1-A9C2-BABA3DB1E42B}"/>
              </a:ext>
            </a:extLst>
          </p:cNvPr>
          <p:cNvSpPr txBox="1">
            <a:spLocks/>
          </p:cNvSpPr>
          <p:nvPr/>
        </p:nvSpPr>
        <p:spPr>
          <a:xfrm>
            <a:off x="9298945" y="2085198"/>
            <a:ext cx="2154433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Manage Price Book Rent in Salesforce  </a:t>
            </a:r>
          </a:p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Single View of Tenancy Incidents, Complaints, Grumbles &amp; Survey Feedback</a:t>
            </a:r>
          </a:p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Update Tenancy &amp; Rent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in Qube on Renewal</a:t>
            </a: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88BC3FB-D17C-D3B0-131F-3F6E2EEDE99D}"/>
              </a:ext>
            </a:extLst>
          </p:cNvPr>
          <p:cNvSpPr txBox="1">
            <a:spLocks/>
          </p:cNvSpPr>
          <p:nvPr/>
        </p:nvSpPr>
        <p:spPr>
          <a:xfrm>
            <a:off x="7022297" y="2085198"/>
            <a:ext cx="2154433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Omni-Channel Communications &amp; WhatsApp Integration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Online Change of Sharer Forms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Update Direct Debit Payment Schedules </a:t>
            </a:r>
          </a:p>
          <a:p>
            <a:pPr>
              <a:buClr>
                <a:schemeClr val="accent6"/>
              </a:buClr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Bulk Negotiation for Company Lets </a:t>
            </a:r>
          </a:p>
          <a:p>
            <a:pPr marL="0" indent="0">
              <a:buClr>
                <a:schemeClr val="accent6"/>
              </a:buClr>
              <a:buNone/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 marL="0" indent="0">
              <a:buClr>
                <a:schemeClr val="accent6"/>
              </a:buClr>
              <a:buNone/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 marL="0" indent="0">
              <a:buClr>
                <a:schemeClr val="accent6"/>
              </a:buClr>
              <a:buNone/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0C2173FF-ACBA-7E2C-06F0-B32A88FCF33D}"/>
              </a:ext>
            </a:extLst>
          </p:cNvPr>
          <p:cNvSpPr/>
          <p:nvPr/>
        </p:nvSpPr>
        <p:spPr>
          <a:xfrm>
            <a:off x="6960264" y="1379107"/>
            <a:ext cx="2326615" cy="514991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FD915A86-F6D2-167A-0699-49918BFB0143}"/>
              </a:ext>
            </a:extLst>
          </p:cNvPr>
          <p:cNvSpPr/>
          <p:nvPr/>
        </p:nvSpPr>
        <p:spPr>
          <a:xfrm>
            <a:off x="9249011" y="1379107"/>
            <a:ext cx="2326615" cy="514991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E173B9D-82F0-A2AC-72C7-C4D709B22F99}"/>
              </a:ext>
            </a:extLst>
          </p:cNvPr>
          <p:cNvSpPr txBox="1"/>
          <p:nvPr/>
        </p:nvSpPr>
        <p:spPr>
          <a:xfrm>
            <a:off x="7553326" y="1451939"/>
            <a:ext cx="3917521" cy="3694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1">
                <a:solidFill>
                  <a:schemeClr val="bg1"/>
                </a:solidFill>
                <a:latin typeface="Proxima Nova Lt"/>
              </a:rPr>
              <a:t>Release 3                        Future</a:t>
            </a:r>
            <a:endParaRPr lang="en-US" sz="1801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A266D9B-D217-838E-7860-B70098D83B75}"/>
              </a:ext>
            </a:extLst>
          </p:cNvPr>
          <p:cNvSpPr txBox="1">
            <a:spLocks/>
          </p:cNvSpPr>
          <p:nvPr/>
        </p:nvSpPr>
        <p:spPr>
          <a:xfrm>
            <a:off x="541903" y="2085201"/>
            <a:ext cx="1934599" cy="2991026"/>
          </a:xfrm>
          <a:prstGeom prst="rect">
            <a:avLst/>
          </a:prstGeom>
        </p:spPr>
        <p:txBody>
          <a:bodyPr lIns="91440" tIns="45721" rIns="91440" bIns="45721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Denied List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Tenant Gives Early Intention to Renew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PMs Approve, Deny, Defer Renewals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Manage Renewal Requests &amp; Blockers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View Unit Condition &amp; Estate Pricing Factors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Upload ERVs, Price Book Rent, Grainger Trust &amp; License Prices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0B383D1-7301-F435-3C5D-D6D8BD68B6FD}"/>
              </a:ext>
            </a:extLst>
          </p:cNvPr>
          <p:cNvSpPr txBox="1">
            <a:spLocks/>
          </p:cNvSpPr>
          <p:nvPr/>
        </p:nvSpPr>
        <p:spPr>
          <a:xfrm>
            <a:off x="2511215" y="2085200"/>
            <a:ext cx="1934599" cy="3243468"/>
          </a:xfrm>
          <a:prstGeom prst="rect">
            <a:avLst/>
          </a:prstGeom>
        </p:spPr>
        <p:txBody>
          <a:bodyPr lIns="91440" tIns="45721" rIns="91440" bIns="45721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AM Update Offer &amp; Minimum Price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Projected Growth on Rent Report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View Tenancy Arrears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Tenants Respond to Offers Online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AM Approve Counteroffers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Initiate EOT at NTQ or Internal Move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Align Qube &amp; SF Tenancy Data Model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AD991D78-17FD-892C-26EB-DF24E0D13590}"/>
              </a:ext>
            </a:extLst>
          </p:cNvPr>
          <p:cNvSpPr txBox="1"/>
          <p:nvPr/>
        </p:nvSpPr>
        <p:spPr>
          <a:xfrm>
            <a:off x="4684311" y="1368486"/>
            <a:ext cx="2305103" cy="53873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1">
                <a:solidFill>
                  <a:schemeClr val="bg1"/>
                </a:solidFill>
                <a:latin typeface="Proxima Nova Lt"/>
              </a:rPr>
              <a:t>Release 2 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Proxima Nova Lt"/>
              </a:rPr>
              <a:t>Post Renters’ Rights Bill</a:t>
            </a:r>
            <a:endParaRPr lang="en-US" sz="110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4451A0-DA66-B792-E48F-5F6301D0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B272E-A494-5F2B-485A-07C2CD6E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D5A67B-6C2A-A3F6-4EAB-B4BF8A6D0146}"/>
              </a:ext>
            </a:extLst>
          </p:cNvPr>
          <p:cNvSpPr txBox="1">
            <a:spLocks/>
          </p:cNvSpPr>
          <p:nvPr/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Feature Backlog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82373-0047-AE16-2E1C-9F9304E0462A}"/>
              </a:ext>
            </a:extLst>
          </p:cNvPr>
          <p:cNvSpPr txBox="1"/>
          <p:nvPr/>
        </p:nvSpPr>
        <p:spPr>
          <a:xfrm>
            <a:off x="353527" y="844522"/>
            <a:ext cx="11600351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ZA" sz="2400" b="1" dirty="0">
                <a:solidFill>
                  <a:srgbClr val="7F7F7F"/>
                </a:solidFill>
                <a:latin typeface="+mj-lt"/>
              </a:rPr>
              <a:t>18 Features Addressed in Release 1 &amp; 21 Remaining Features/Projects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399B6-D4C8-CC92-56BD-9BB0504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90" y="1808903"/>
            <a:ext cx="7312199" cy="43161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F1D8D-73A0-5616-DF0F-E87CAF7A0A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6" r="10881"/>
          <a:stretch/>
        </p:blipFill>
        <p:spPr>
          <a:xfrm>
            <a:off x="8545664" y="1808903"/>
            <a:ext cx="2844503" cy="43161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7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D1111BE-A5D0-0E24-99E9-39A95957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D0369-164B-ABEF-79F3-12B976907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A73551-17F9-7F79-25B5-79C012FC90DD}"/>
              </a:ext>
            </a:extLst>
          </p:cNvPr>
          <p:cNvSpPr txBox="1">
            <a:spLocks/>
          </p:cNvSpPr>
          <p:nvPr/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Proposed Renewal Opportunity Stages</a:t>
            </a:r>
            <a:endParaRPr lang="en-US" sz="3200">
              <a:solidFill>
                <a:srgbClr val="C00000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3E31-FB19-441C-9239-0196279D60EA}"/>
              </a:ext>
            </a:extLst>
          </p:cNvPr>
          <p:cNvSpPr txBox="1"/>
          <p:nvPr/>
        </p:nvSpPr>
        <p:spPr>
          <a:xfrm>
            <a:off x="353525" y="844522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ZA" sz="2400" b="1">
                <a:solidFill>
                  <a:srgbClr val="7F7F7F"/>
                </a:solidFill>
                <a:latin typeface="+mj-lt"/>
              </a:rPr>
              <a:t>Reimagining the Renewal Journey Up Until Offer Acceptance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E838-A750-48F2-4A72-606BAFDFDC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48" t="6806" r="2235" b="5482"/>
          <a:stretch/>
        </p:blipFill>
        <p:spPr>
          <a:xfrm>
            <a:off x="639848" y="1706175"/>
            <a:ext cx="10912311" cy="4704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73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9BEC8-C72F-728E-6775-CCDFED51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4F6987-16A2-0DEE-66B5-890461C5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6"/>
            <a:ext cx="12203955" cy="2896004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C73D5847-CAA0-B69B-AE2A-4EEC40DCEF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47BA3-40BE-8252-98BA-533FE787911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Overview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D128F-526D-9F35-0CDC-8A7314DAB0AE}"/>
              </a:ext>
            </a:extLst>
          </p:cNvPr>
          <p:cNvSpPr txBox="1"/>
          <p:nvPr/>
        </p:nvSpPr>
        <p:spPr>
          <a:xfrm>
            <a:off x="864249" y="1686236"/>
            <a:ext cx="10403189" cy="3694988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 algn="just"/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Grainger plc have engaged with Open Box to redesign the existing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Renewals Journey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their Salesforce org.</a:t>
            </a:r>
          </a:p>
          <a:p>
            <a:pPr algn="just"/>
            <a:endParaRPr lang="en-ZA" sz="180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​​The renewals process is currently shoehorned into the Salesforce leasing journey, designed primarily for new leases. Many key inputs for this process are held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system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(including price book rent in spreadsheets) or in other systems (such as arrears balances in Qube), requiring considerable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effort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cross-check information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systems and key into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offline spreadsheets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circulated between teams. Limitations with the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portal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which tenants review renewal offers, result in tenants being regularly unable to access the portal.</a:t>
            </a:r>
          </a:p>
          <a:p>
            <a:pPr algn="just"/>
            <a:endParaRPr lang="en-ZA" sz="180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likely introduction of the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Renters’ Rights Bill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2025 must additionally be considered as this will have a notable impact on the renewal process for the majority of Grainger tenants. </a:t>
            </a:r>
          </a:p>
          <a:p>
            <a:pPr algn="just"/>
            <a:endParaRPr lang="en-ZA" sz="1801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C4C36-EE65-16C3-E0D6-2C98DC8A4D23}"/>
              </a:ext>
            </a:extLst>
          </p:cNvPr>
          <p:cNvSpPr txBox="1"/>
          <p:nvPr/>
        </p:nvSpPr>
        <p:spPr>
          <a:xfrm>
            <a:off x="374639" y="844521"/>
            <a:ext cx="9998089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Grainger Renewals Project </a:t>
            </a:r>
          </a:p>
        </p:txBody>
      </p:sp>
    </p:spTree>
    <p:extLst>
      <p:ext uri="{BB962C8B-B14F-4D97-AF65-F5344CB8AC3E}">
        <p14:creationId xmlns:p14="http://schemas.microsoft.com/office/powerpoint/2010/main" val="251996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FBE3B-FDB0-DE39-6331-FE436A9F4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7CCCDC-595B-EBC3-3992-858842F9D6C2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Proposed Future-State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C09907-73D4-E80C-D6BB-5C4448FA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878064"/>
            <a:ext cx="11725275" cy="3482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F92741-A0C3-1D8F-DE57-269E6386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45" y="3819527"/>
            <a:ext cx="3649915" cy="2976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B2AFB-5473-DD1C-6044-7782CD92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7" y="4605610"/>
            <a:ext cx="4710377" cy="2142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D7B6E-24E3-88EE-D28B-F7E43629D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631" y="4210054"/>
            <a:ext cx="3343209" cy="25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F77F-AFC0-52DB-3A1A-74037C14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D2DC45-D3F2-25DA-90C6-7D2CDCC4A86E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Agile Delivery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BB921-F5BB-3134-FD62-FFE32E58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3" y="3364265"/>
            <a:ext cx="709612" cy="122569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7C5596-DA5F-13BC-0728-8B5DEAB1C77C}"/>
              </a:ext>
            </a:extLst>
          </p:cNvPr>
          <p:cNvSpPr txBox="1">
            <a:spLocks/>
          </p:cNvSpPr>
          <p:nvPr/>
        </p:nvSpPr>
        <p:spPr>
          <a:xfrm>
            <a:off x="411602" y="4743982"/>
            <a:ext cx="1372018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Product Backlog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8F3F5-B70E-96F9-40E0-71B0ADD7AE84}"/>
              </a:ext>
            </a:extLst>
          </p:cNvPr>
          <p:cNvSpPr txBox="1">
            <a:spLocks/>
          </p:cNvSpPr>
          <p:nvPr/>
        </p:nvSpPr>
        <p:spPr>
          <a:xfrm>
            <a:off x="3546914" y="1971048"/>
            <a:ext cx="2085266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Process Improvement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E536B0-1F12-3712-995B-5644ADAFC3C3}"/>
              </a:ext>
            </a:extLst>
          </p:cNvPr>
          <p:cNvSpPr/>
          <p:nvPr/>
        </p:nvSpPr>
        <p:spPr>
          <a:xfrm>
            <a:off x="1825140" y="3636425"/>
            <a:ext cx="1152527" cy="708575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Sprint Planning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DF3860-B5CE-C229-D7D6-C044C8663AB0}"/>
              </a:ext>
            </a:extLst>
          </p:cNvPr>
          <p:cNvSpPr/>
          <p:nvPr/>
        </p:nvSpPr>
        <p:spPr>
          <a:xfrm>
            <a:off x="7556679" y="3601650"/>
            <a:ext cx="1076325" cy="708575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Sprint Demo</a:t>
            </a:r>
          </a:p>
        </p:txBody>
      </p:sp>
      <p:pic>
        <p:nvPicPr>
          <p:cNvPr id="9" name="Graphic 8" descr="Box trolley">
            <a:extLst>
              <a:ext uri="{FF2B5EF4-FFF2-40B4-BE49-F238E27FC236}">
                <a16:creationId xmlns:a16="http://schemas.microsoft.com/office/drawing/2014/main" id="{EA8BA7AC-DC60-DC34-813C-062C33A6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603" y="3312019"/>
            <a:ext cx="914400" cy="9144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6104FEA-1C7A-CF4D-E48A-A8B613EE22FD}"/>
              </a:ext>
            </a:extLst>
          </p:cNvPr>
          <p:cNvSpPr txBox="1">
            <a:spLocks/>
          </p:cNvSpPr>
          <p:nvPr/>
        </p:nvSpPr>
        <p:spPr>
          <a:xfrm>
            <a:off x="8821214" y="4357670"/>
            <a:ext cx="1372018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Product Increment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CF30A6-E12B-0F43-7A55-C123A2A48903}"/>
              </a:ext>
            </a:extLst>
          </p:cNvPr>
          <p:cNvSpPr/>
          <p:nvPr/>
        </p:nvSpPr>
        <p:spPr>
          <a:xfrm>
            <a:off x="5416026" y="5669253"/>
            <a:ext cx="3558978" cy="519993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Backlog Refinement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6FC9BF-68A2-4029-48EE-D32CF0F73F4A}"/>
              </a:ext>
            </a:extLst>
          </p:cNvPr>
          <p:cNvSpPr/>
          <p:nvPr/>
        </p:nvSpPr>
        <p:spPr>
          <a:xfrm>
            <a:off x="10287003" y="3575508"/>
            <a:ext cx="1204847" cy="782161"/>
          </a:xfrm>
          <a:prstGeom prst="roundRect">
            <a:avLst/>
          </a:prstGeom>
          <a:solidFill>
            <a:srgbClr val="65B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Testing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285203-136E-77A7-8355-AB94616CE967}"/>
              </a:ext>
            </a:extLst>
          </p:cNvPr>
          <p:cNvSpPr/>
          <p:nvPr/>
        </p:nvSpPr>
        <p:spPr>
          <a:xfrm>
            <a:off x="7206667" y="2008114"/>
            <a:ext cx="1688599" cy="708575"/>
          </a:xfrm>
          <a:prstGeom prst="roundRect">
            <a:avLst/>
          </a:prstGeom>
          <a:solidFill>
            <a:srgbClr val="BCD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Sprint Retrospective</a:t>
            </a:r>
          </a:p>
        </p:txBody>
      </p:sp>
      <p:pic>
        <p:nvPicPr>
          <p:cNvPr id="14" name="Graphic 13" descr="List">
            <a:extLst>
              <a:ext uri="{FF2B5EF4-FFF2-40B4-BE49-F238E27FC236}">
                <a16:creationId xmlns:a16="http://schemas.microsoft.com/office/drawing/2014/main" id="{20EEAE57-FA75-0CA2-A896-2E781102A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7973" y="3535369"/>
            <a:ext cx="914400" cy="914400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37EF32A-FE00-213D-FD14-D3E627146EAD}"/>
              </a:ext>
            </a:extLst>
          </p:cNvPr>
          <p:cNvSpPr txBox="1">
            <a:spLocks/>
          </p:cNvSpPr>
          <p:nvPr/>
        </p:nvSpPr>
        <p:spPr>
          <a:xfrm>
            <a:off x="3137573" y="4563875"/>
            <a:ext cx="1175204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Sprint Backlog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989A7-807E-8067-69FC-82CDA8636357}"/>
              </a:ext>
            </a:extLst>
          </p:cNvPr>
          <p:cNvGrpSpPr/>
          <p:nvPr/>
        </p:nvGrpSpPr>
        <p:grpSpPr>
          <a:xfrm>
            <a:off x="3871304" y="2777286"/>
            <a:ext cx="3355359" cy="2605015"/>
            <a:chOff x="3861778" y="2521853"/>
            <a:chExt cx="3355358" cy="2605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51F74CA-6875-2BC1-8976-CBF267AE2020}"/>
                </a:ext>
              </a:extLst>
            </p:cNvPr>
            <p:cNvGrpSpPr/>
            <p:nvPr/>
          </p:nvGrpSpPr>
          <p:grpSpPr>
            <a:xfrm>
              <a:off x="4506446" y="2606868"/>
              <a:ext cx="2520000" cy="2520000"/>
              <a:chOff x="4343400" y="1979740"/>
              <a:chExt cx="2160000" cy="2160000"/>
            </a:xfrm>
          </p:grpSpPr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13B714BC-40CC-C7AA-A018-C0306597A09A}"/>
                  </a:ext>
                </a:extLst>
              </p:cNvPr>
              <p:cNvSpPr/>
              <p:nvPr/>
            </p:nvSpPr>
            <p:spPr>
              <a:xfrm>
                <a:off x="4343400" y="1979740"/>
                <a:ext cx="2160000" cy="2160000"/>
              </a:xfrm>
              <a:prstGeom prst="flowChartConnector">
                <a:avLst/>
              </a:prstGeom>
              <a:gradFill flip="none" rotWithShape="1">
                <a:gsLst>
                  <a:gs pos="61000">
                    <a:srgbClr val="C9DB60"/>
                  </a:gs>
                  <a:gs pos="0">
                    <a:srgbClr val="F2F7D1"/>
                  </a:gs>
                  <a:gs pos="100000">
                    <a:srgbClr val="BCD727"/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42793774-B7F7-9B43-9E48-3CB43580A2F8}"/>
                  </a:ext>
                </a:extLst>
              </p:cNvPr>
              <p:cNvSpPr/>
              <p:nvPr/>
            </p:nvSpPr>
            <p:spPr>
              <a:xfrm>
                <a:off x="4703400" y="2339740"/>
                <a:ext cx="1440000" cy="1440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>
                    <a:solidFill>
                      <a:srgbClr val="7F7F7F"/>
                    </a:solidFill>
                    <a:latin typeface="Proxima Nova Lt" panose="02000506030000020004" pitchFamily="50" charset="0"/>
                  </a:rPr>
                  <a:t>3-week Sprint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12BE2F-91BA-AFBB-7FB1-B56F4CB4B898}"/>
                </a:ext>
              </a:extLst>
            </p:cNvPr>
            <p:cNvSpPr/>
            <p:nvPr/>
          </p:nvSpPr>
          <p:spPr>
            <a:xfrm>
              <a:off x="4787302" y="2521853"/>
              <a:ext cx="481168" cy="457269"/>
            </a:xfrm>
            <a:prstGeom prst="ellipse">
              <a:avLst/>
            </a:prstGeom>
            <a:solidFill>
              <a:srgbClr val="256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CAEDADB2-0282-03D0-B9CC-8F254FDEFDF8}"/>
                </a:ext>
              </a:extLst>
            </p:cNvPr>
            <p:cNvSpPr txBox="1">
              <a:spLocks/>
            </p:cNvSpPr>
            <p:nvPr/>
          </p:nvSpPr>
          <p:spPr>
            <a:xfrm>
              <a:off x="3861778" y="2750487"/>
              <a:ext cx="1042352" cy="229239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401">
                  <a:solidFill>
                    <a:srgbClr val="7F7F7F"/>
                  </a:solidFill>
                  <a:latin typeface="Proxima Nova Lt" panose="02000506030000020004" pitchFamily="50" charset="0"/>
                </a:rPr>
                <a:t>Daily Stand-up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D388CC9-6636-FD39-CE77-49075C2EB7D2}"/>
                </a:ext>
              </a:extLst>
            </p:cNvPr>
            <p:cNvSpPr/>
            <p:nvPr/>
          </p:nvSpPr>
          <p:spPr>
            <a:xfrm rot="206551">
              <a:off x="6432580" y="3543025"/>
              <a:ext cx="784556" cy="440106"/>
            </a:xfrm>
            <a:prstGeom prst="triangle">
              <a:avLst/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FF939F8-5AF1-68E1-E0CB-4F4EE2C516C6}"/>
              </a:ext>
            </a:extLst>
          </p:cNvPr>
          <p:cNvSpPr/>
          <p:nvPr/>
        </p:nvSpPr>
        <p:spPr>
          <a:xfrm>
            <a:off x="1436597" y="3790398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314C9F-606C-E502-32AD-FF5EA8F4C435}"/>
              </a:ext>
            </a:extLst>
          </p:cNvPr>
          <p:cNvSpPr/>
          <p:nvPr/>
        </p:nvSpPr>
        <p:spPr>
          <a:xfrm>
            <a:off x="3026972" y="3775299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E4ADCE7-FEDB-C0FE-2416-E3E8D4698880}"/>
              </a:ext>
            </a:extLst>
          </p:cNvPr>
          <p:cNvSpPr/>
          <p:nvPr/>
        </p:nvSpPr>
        <p:spPr>
          <a:xfrm>
            <a:off x="4087927" y="3769224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683D917-0428-853C-F087-A21802ED5B59}"/>
              </a:ext>
            </a:extLst>
          </p:cNvPr>
          <p:cNvSpPr/>
          <p:nvPr/>
        </p:nvSpPr>
        <p:spPr>
          <a:xfrm>
            <a:off x="7107152" y="3742600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23E6E7D-8E37-543D-AB7C-1811E30853DA}"/>
              </a:ext>
            </a:extLst>
          </p:cNvPr>
          <p:cNvSpPr/>
          <p:nvPr/>
        </p:nvSpPr>
        <p:spPr>
          <a:xfrm>
            <a:off x="8720183" y="3742598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4AF620A-1939-2088-463F-364D0AA76576}"/>
              </a:ext>
            </a:extLst>
          </p:cNvPr>
          <p:cNvSpPr/>
          <p:nvPr/>
        </p:nvSpPr>
        <p:spPr>
          <a:xfrm>
            <a:off x="9867004" y="3731899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FB55FD21-65DD-48DE-BFC3-67D2AD12E678}"/>
              </a:ext>
            </a:extLst>
          </p:cNvPr>
          <p:cNvSpPr/>
          <p:nvPr/>
        </p:nvSpPr>
        <p:spPr>
          <a:xfrm rot="16200000" flipH="1">
            <a:off x="9180205" y="4360443"/>
            <a:ext cx="1739477" cy="1918135"/>
          </a:xfrm>
          <a:prstGeom prst="bentUpArrow">
            <a:avLst>
              <a:gd name="adj1" fmla="val 11843"/>
              <a:gd name="adj2" fmla="val 12656"/>
              <a:gd name="adj3" fmla="val 14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6401CE69-6570-D93F-F98A-2C21BA1B6E08}"/>
              </a:ext>
            </a:extLst>
          </p:cNvPr>
          <p:cNvSpPr/>
          <p:nvPr/>
        </p:nvSpPr>
        <p:spPr>
          <a:xfrm flipH="1">
            <a:off x="896181" y="5029925"/>
            <a:ext cx="4328027" cy="1037195"/>
          </a:xfrm>
          <a:prstGeom prst="bentUpArrow">
            <a:avLst>
              <a:gd name="adj1" fmla="val 19449"/>
              <a:gd name="adj2" fmla="val 17567"/>
              <a:gd name="adj3" fmla="val 14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4426CDF-2181-2DA7-DBC4-D0A660360652}"/>
              </a:ext>
            </a:extLst>
          </p:cNvPr>
          <p:cNvSpPr/>
          <p:nvPr/>
        </p:nvSpPr>
        <p:spPr>
          <a:xfrm rot="16200000">
            <a:off x="7699199" y="2969613"/>
            <a:ext cx="758087" cy="3734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69E811F0-B4AA-C7D6-4A0F-CA29DEF8A182}"/>
              </a:ext>
            </a:extLst>
          </p:cNvPr>
          <p:cNvSpPr/>
          <p:nvPr/>
        </p:nvSpPr>
        <p:spPr>
          <a:xfrm flipH="1" flipV="1">
            <a:off x="2143124" y="2236407"/>
            <a:ext cx="4892847" cy="1225695"/>
          </a:xfrm>
          <a:prstGeom prst="bentUpArrow">
            <a:avLst>
              <a:gd name="adj1" fmla="val 14504"/>
              <a:gd name="adj2" fmla="val 17313"/>
              <a:gd name="adj3" fmla="val 201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C4441E-7E3B-133D-7FB8-B9BB2A17F7EF}"/>
              </a:ext>
            </a:extLst>
          </p:cNvPr>
          <p:cNvGrpSpPr/>
          <p:nvPr/>
        </p:nvGrpSpPr>
        <p:grpSpPr>
          <a:xfrm>
            <a:off x="9924277" y="1960382"/>
            <a:ext cx="1656123" cy="914401"/>
            <a:chOff x="9857477" y="1483426"/>
            <a:chExt cx="1656123" cy="914401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9E6586-0F43-F89D-6137-894DF3BBB2CA}"/>
                </a:ext>
              </a:extLst>
            </p:cNvPr>
            <p:cNvSpPr/>
            <p:nvPr/>
          </p:nvSpPr>
          <p:spPr>
            <a:xfrm>
              <a:off x="9918865" y="1526331"/>
              <a:ext cx="270724" cy="246332"/>
            </a:xfrm>
            <a:prstGeom prst="roundRect">
              <a:avLst/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9CC22451-92EB-3FBC-D093-9D137B35A0F9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1581943"/>
              <a:ext cx="1302679" cy="19824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1">
                  <a:solidFill>
                    <a:srgbClr val="7F7F7F"/>
                  </a:solidFill>
                  <a:latin typeface="Proxima Nova Lt" panose="02000506030000020004" pitchFamily="50" charset="0"/>
                </a:rPr>
                <a:t>Open Box Activity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5EDAC7A-7726-50BE-5354-B1C31DB67CEF}"/>
                </a:ext>
              </a:extLst>
            </p:cNvPr>
            <p:cNvSpPr/>
            <p:nvPr/>
          </p:nvSpPr>
          <p:spPr>
            <a:xfrm>
              <a:off x="9918865" y="1822278"/>
              <a:ext cx="270724" cy="246332"/>
            </a:xfrm>
            <a:prstGeom prst="roundRect">
              <a:avLst/>
            </a:prstGeom>
            <a:solidFill>
              <a:srgbClr val="65B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37" name="Text Placeholder 5">
              <a:extLst>
                <a:ext uri="{FF2B5EF4-FFF2-40B4-BE49-F238E27FC236}">
                  <a16:creationId xmlns:a16="http://schemas.microsoft.com/office/drawing/2014/main" id="{F6A29FFA-9819-D1F9-708E-2F9EF9C66C03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1877890"/>
              <a:ext cx="1302679" cy="19072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1">
                  <a:solidFill>
                    <a:srgbClr val="7F7F7F"/>
                  </a:solidFill>
                  <a:latin typeface="Proxima Nova Lt" panose="02000506030000020004" pitchFamily="50" charset="0"/>
                </a:rPr>
                <a:t>Grainger Activity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9C2C782-A4F0-A1AC-DD4F-D5757E37D1B6}"/>
                </a:ext>
              </a:extLst>
            </p:cNvPr>
            <p:cNvSpPr/>
            <p:nvPr/>
          </p:nvSpPr>
          <p:spPr>
            <a:xfrm>
              <a:off x="9918865" y="2109081"/>
              <a:ext cx="270724" cy="246332"/>
            </a:xfrm>
            <a:prstGeom prst="roundRect">
              <a:avLst/>
            </a:prstGeom>
            <a:solidFill>
              <a:srgbClr val="256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39" name="Text Placeholder 5">
              <a:extLst>
                <a:ext uri="{FF2B5EF4-FFF2-40B4-BE49-F238E27FC236}">
                  <a16:creationId xmlns:a16="http://schemas.microsoft.com/office/drawing/2014/main" id="{42D34C60-69C2-98F7-0B0E-1DE0965A8E4E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2164693"/>
              <a:ext cx="1098955" cy="19824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1">
                  <a:solidFill>
                    <a:srgbClr val="7F7F7F"/>
                  </a:solidFill>
                  <a:latin typeface="Proxima Nova Lt" panose="02000506030000020004" pitchFamily="50" charset="0"/>
                </a:rPr>
                <a:t>Joint Activity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050F7C-ABDD-B1AB-9EAC-EB0F66445356}"/>
                </a:ext>
              </a:extLst>
            </p:cNvPr>
            <p:cNvSpPr/>
            <p:nvPr/>
          </p:nvSpPr>
          <p:spPr>
            <a:xfrm>
              <a:off x="9857477" y="1483426"/>
              <a:ext cx="1571691" cy="91440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0663307-018D-D262-ED32-8B7E9598CE37}"/>
              </a:ext>
            </a:extLst>
          </p:cNvPr>
          <p:cNvSpPr/>
          <p:nvPr/>
        </p:nvSpPr>
        <p:spPr>
          <a:xfrm rot="5400000">
            <a:off x="7484502" y="4811835"/>
            <a:ext cx="1217425" cy="3734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A56F354-F952-5243-C026-79BBF2875A5F}"/>
              </a:ext>
            </a:extLst>
          </p:cNvPr>
          <p:cNvSpPr txBox="1">
            <a:spLocks/>
          </p:cNvSpPr>
          <p:nvPr/>
        </p:nvSpPr>
        <p:spPr>
          <a:xfrm>
            <a:off x="1358767" y="5607262"/>
            <a:ext cx="3099852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Backlog Refinement &amp; Prioritisation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C0238145-EC7C-1914-9318-3334F5FB5748}"/>
              </a:ext>
            </a:extLst>
          </p:cNvPr>
          <p:cNvSpPr txBox="1">
            <a:spLocks/>
          </p:cNvSpPr>
          <p:nvPr/>
        </p:nvSpPr>
        <p:spPr>
          <a:xfrm>
            <a:off x="9404782" y="5607262"/>
            <a:ext cx="1372018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Feedback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038038-2579-3C95-822D-C9B280229746}"/>
              </a:ext>
            </a:extLst>
          </p:cNvPr>
          <p:cNvSpPr txBox="1"/>
          <p:nvPr/>
        </p:nvSpPr>
        <p:spPr>
          <a:xfrm>
            <a:off x="353525" y="844522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ZA" sz="2400" b="1">
                <a:solidFill>
                  <a:srgbClr val="7F7F7F"/>
                </a:solidFill>
                <a:latin typeface="+mj-lt"/>
              </a:rPr>
              <a:t>Iterative delivery is achieved through a series of 3-week sprints </a:t>
            </a:r>
          </a:p>
        </p:txBody>
      </p:sp>
    </p:spTree>
    <p:extLst>
      <p:ext uri="{BB962C8B-B14F-4D97-AF65-F5344CB8AC3E}">
        <p14:creationId xmlns:p14="http://schemas.microsoft.com/office/powerpoint/2010/main" val="17948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ECA4B-D9C9-06A9-FF5B-8F60C728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9F860-CA43-7369-D687-42837C2B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5"/>
            <a:ext cx="12203955" cy="2907525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1179F620-8D05-7ADF-34B0-61246A306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301C3-6E82-0834-5D04-BA3121D4BDB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Release 1 Forecast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E50E62-D1E7-84EF-A599-C01136025A32}"/>
              </a:ext>
            </a:extLst>
          </p:cNvPr>
          <p:cNvSpPr txBox="1"/>
          <p:nvPr/>
        </p:nvSpPr>
        <p:spPr>
          <a:xfrm>
            <a:off x="353525" y="844521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ZA" sz="2400" b="1">
                <a:solidFill>
                  <a:srgbClr val="7F7F7F"/>
                </a:solidFill>
                <a:latin typeface="+mj-lt"/>
              </a:rPr>
              <a:t>Likely: 5 – 6 sprints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BA4D-25C2-F4CB-9AC3-5202E0DCFC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328"/>
          <a:stretch/>
        </p:blipFill>
        <p:spPr>
          <a:xfrm>
            <a:off x="1755707" y="1600601"/>
            <a:ext cx="8680591" cy="45575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8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53E68-1518-6053-D4DE-85281505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D1BB4E-0E11-A013-CC35-1B408F0C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6"/>
            <a:ext cx="12203955" cy="2896004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A90A80-D802-CAFC-5AA4-8E1D7593C81E}"/>
              </a:ext>
            </a:extLst>
          </p:cNvPr>
          <p:cNvSpPr/>
          <p:nvPr/>
        </p:nvSpPr>
        <p:spPr>
          <a:xfrm>
            <a:off x="933743" y="1336375"/>
            <a:ext cx="3548335" cy="1907920"/>
          </a:xfrm>
          <a:prstGeom prst="roundRect">
            <a:avLst>
              <a:gd name="adj" fmla="val 2617"/>
            </a:avLst>
          </a:prstGeom>
          <a:solidFill>
            <a:schemeClr val="bg1"/>
          </a:solidFill>
          <a:ln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>
              <a:highlight>
                <a:srgbClr val="FFFF00"/>
              </a:highlight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07C1BE9-4807-44C1-694A-6EDC515C3550}"/>
              </a:ext>
            </a:extLst>
          </p:cNvPr>
          <p:cNvSpPr/>
          <p:nvPr/>
        </p:nvSpPr>
        <p:spPr>
          <a:xfrm>
            <a:off x="952415" y="3599058"/>
            <a:ext cx="3529663" cy="2404601"/>
          </a:xfrm>
          <a:prstGeom prst="roundRect">
            <a:avLst>
              <a:gd name="adj" fmla="val 2617"/>
            </a:avLst>
          </a:prstGeom>
          <a:solidFill>
            <a:schemeClr val="bg1"/>
          </a:solidFill>
          <a:ln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>
              <a:highlight>
                <a:srgbClr val="FFFF00"/>
              </a:highlight>
            </a:endParaRPr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A9BF6B58-DAE6-99F7-F73C-282A0D090A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7259D-31F0-6A4E-5B6A-55992AD709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Project Team &amp; Forecasted Costs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5CDF1F-C802-CE40-4E5B-A064C3A42610}"/>
              </a:ext>
            </a:extLst>
          </p:cNvPr>
          <p:cNvSpPr/>
          <p:nvPr/>
        </p:nvSpPr>
        <p:spPr>
          <a:xfrm>
            <a:off x="5216161" y="2137959"/>
            <a:ext cx="2888354" cy="3615143"/>
          </a:xfrm>
          <a:prstGeom prst="roundRect">
            <a:avLst>
              <a:gd name="adj" fmla="val 26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>
              <a:highlight>
                <a:srgbClr val="FFFF00"/>
              </a:highligh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9BB083-C32D-0913-CA55-EA8881FE6F65}"/>
              </a:ext>
            </a:extLst>
          </p:cNvPr>
          <p:cNvSpPr txBox="1">
            <a:spLocks/>
          </p:cNvSpPr>
          <p:nvPr/>
        </p:nvSpPr>
        <p:spPr>
          <a:xfrm>
            <a:off x="2069637" y="1539104"/>
            <a:ext cx="2154395" cy="170552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Salesforce Architect</a:t>
            </a: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Business Analyst</a:t>
            </a: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Developers</a:t>
            </a: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Quality Assurance</a:t>
            </a: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Project Manager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A93B049-D074-FEF4-75A8-A7845F246B10}"/>
              </a:ext>
            </a:extLst>
          </p:cNvPr>
          <p:cNvSpPr txBox="1">
            <a:spLocks/>
          </p:cNvSpPr>
          <p:nvPr/>
        </p:nvSpPr>
        <p:spPr>
          <a:xfrm>
            <a:off x="2069637" y="3781446"/>
            <a:ext cx="2394935" cy="76304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Product Owner</a:t>
            </a:r>
            <a:br>
              <a:rPr lang="en-GB" sz="1401">
                <a:solidFill>
                  <a:srgbClr val="7F7F7F"/>
                </a:solidFill>
                <a:latin typeface="Proxima Nova Rg"/>
              </a:rPr>
            </a:br>
            <a:r>
              <a:rPr lang="en-GB" sz="1401">
                <a:solidFill>
                  <a:srgbClr val="7F7F7F"/>
                </a:solidFill>
                <a:latin typeface="Proxima Nova Rg"/>
              </a:rPr>
              <a:t> </a:t>
            </a:r>
            <a:r>
              <a:rPr lang="en-GB" sz="1200">
                <a:solidFill>
                  <a:srgbClr val="7F7F7F"/>
                </a:solidFill>
                <a:latin typeface="Proxima Nova Rg"/>
              </a:rPr>
              <a:t>- Main point of contact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2A34F1-3388-170F-C447-99851E6BC135}"/>
              </a:ext>
            </a:extLst>
          </p:cNvPr>
          <p:cNvSpPr txBox="1">
            <a:spLocks/>
          </p:cNvSpPr>
          <p:nvPr/>
        </p:nvSpPr>
        <p:spPr>
          <a:xfrm>
            <a:off x="2069638" y="4505310"/>
            <a:ext cx="2432999" cy="1320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Subject Matter Experts</a:t>
            </a:r>
            <a:br>
              <a:rPr lang="en-GB" sz="1401">
                <a:solidFill>
                  <a:srgbClr val="7F7F7F"/>
                </a:solidFill>
                <a:latin typeface="Proxima Nova Rg"/>
              </a:rPr>
            </a:br>
            <a:r>
              <a:rPr lang="en-GB" sz="1401">
                <a:solidFill>
                  <a:srgbClr val="7F7F7F"/>
                </a:solidFill>
                <a:latin typeface="Proxima Nova Rg"/>
              </a:rPr>
              <a:t>Project Sponsor</a:t>
            </a:r>
            <a:br>
              <a:rPr lang="en-GB" sz="1401">
                <a:solidFill>
                  <a:srgbClr val="7F7F7F"/>
                </a:solidFill>
                <a:latin typeface="Proxima Nova Rg"/>
              </a:rPr>
            </a:br>
            <a:r>
              <a:rPr lang="en-GB" sz="1401">
                <a:solidFill>
                  <a:srgbClr val="7F7F7F"/>
                </a:solidFill>
                <a:latin typeface="Proxima Nova Rg"/>
              </a:rPr>
              <a:t> - </a:t>
            </a:r>
            <a:r>
              <a:rPr lang="en-GB" sz="1200">
                <a:solidFill>
                  <a:srgbClr val="7F7F7F"/>
                </a:solidFill>
                <a:latin typeface="Proxima Nova Rg"/>
              </a:rPr>
              <a:t>Involved in Demos &amp; UAT</a:t>
            </a:r>
          </a:p>
          <a:p>
            <a:pPr>
              <a:buFontTx/>
              <a:buChar char="-"/>
            </a:pPr>
            <a:endParaRPr lang="en-GB" sz="400">
              <a:solidFill>
                <a:srgbClr val="7F7F7F"/>
              </a:solidFill>
              <a:latin typeface="Proxima Nova Rg"/>
            </a:endParaRP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Change Management &amp; </a:t>
            </a:r>
            <a:br>
              <a:rPr lang="en-GB" sz="1401">
                <a:solidFill>
                  <a:srgbClr val="7F7F7F"/>
                </a:solidFill>
                <a:latin typeface="Proxima Nova Rg"/>
              </a:rPr>
            </a:br>
            <a:r>
              <a:rPr lang="en-GB" sz="1401">
                <a:solidFill>
                  <a:srgbClr val="7F7F7F"/>
                </a:solidFill>
                <a:latin typeface="Proxima Nova Rg"/>
              </a:rPr>
              <a:t>End User Training Specialist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F7392A0-6220-30E0-04E4-6DCAAC9C95C4}"/>
              </a:ext>
            </a:extLst>
          </p:cNvPr>
          <p:cNvSpPr txBox="1">
            <a:spLocks/>
          </p:cNvSpPr>
          <p:nvPr/>
        </p:nvSpPr>
        <p:spPr>
          <a:xfrm>
            <a:off x="1175548" y="3438482"/>
            <a:ext cx="2073055" cy="3277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cap="all">
                <a:solidFill>
                  <a:srgbClr val="7F7F7F"/>
                </a:solidFill>
                <a:latin typeface="Proxima Nova Lt" panose="02000506030000020004" pitchFamily="50" charset="0"/>
              </a:rPr>
              <a:t>GRAINGER Delivery Team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10564CD-50D5-1E9F-69FF-3AB955095648}"/>
              </a:ext>
            </a:extLst>
          </p:cNvPr>
          <p:cNvSpPr txBox="1">
            <a:spLocks/>
          </p:cNvSpPr>
          <p:nvPr/>
        </p:nvSpPr>
        <p:spPr>
          <a:xfrm>
            <a:off x="5656091" y="2398491"/>
            <a:ext cx="1298469" cy="5610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420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5FF434-A8E9-C3AE-5123-D0100ED985D3}"/>
              </a:ext>
            </a:extLst>
          </p:cNvPr>
          <p:cNvSpPr txBox="1">
            <a:spLocks/>
          </p:cNvSpPr>
          <p:nvPr/>
        </p:nvSpPr>
        <p:spPr>
          <a:xfrm>
            <a:off x="5656092" y="2879005"/>
            <a:ext cx="1639637" cy="1916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hours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484D89C-3447-E6DC-ACD3-22C8191A177F}"/>
              </a:ext>
            </a:extLst>
          </p:cNvPr>
          <p:cNvSpPr txBox="1">
            <a:spLocks/>
          </p:cNvSpPr>
          <p:nvPr/>
        </p:nvSpPr>
        <p:spPr>
          <a:xfrm>
            <a:off x="1175548" y="1161459"/>
            <a:ext cx="2073055" cy="3277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cap="all">
                <a:solidFill>
                  <a:srgbClr val="7F7F7F"/>
                </a:solidFill>
                <a:latin typeface="Proxima Nova Lt" panose="02000506030000020004" pitchFamily="50" charset="0"/>
              </a:rPr>
              <a:t>Open Box Delivery Team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45DAFA-882C-5276-252A-D899CE21E74B}"/>
              </a:ext>
            </a:extLst>
          </p:cNvPr>
          <p:cNvSpPr txBox="1">
            <a:spLocks/>
          </p:cNvSpPr>
          <p:nvPr/>
        </p:nvSpPr>
        <p:spPr>
          <a:xfrm>
            <a:off x="5656090" y="4725523"/>
            <a:ext cx="1610875" cy="36455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cost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CBB6CF-CD7E-8833-5CA2-5FB84CF66F46}"/>
              </a:ext>
            </a:extLst>
          </p:cNvPr>
          <p:cNvSpPr txBox="1">
            <a:spLocks/>
          </p:cNvSpPr>
          <p:nvPr/>
        </p:nvSpPr>
        <p:spPr>
          <a:xfrm>
            <a:off x="5656091" y="4258569"/>
            <a:ext cx="1981771" cy="5632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£40 950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869FA5-B579-8174-8E77-2E608E476654}"/>
              </a:ext>
            </a:extLst>
          </p:cNvPr>
          <p:cNvSpPr/>
          <p:nvPr/>
        </p:nvSpPr>
        <p:spPr>
          <a:xfrm>
            <a:off x="8682277" y="2137959"/>
            <a:ext cx="2888354" cy="3615143"/>
          </a:xfrm>
          <a:prstGeom prst="roundRect">
            <a:avLst>
              <a:gd name="adj" fmla="val 26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626F863-1CF9-F854-E013-223B00C66967}"/>
              </a:ext>
            </a:extLst>
          </p:cNvPr>
          <p:cNvSpPr txBox="1">
            <a:spLocks/>
          </p:cNvSpPr>
          <p:nvPr/>
        </p:nvSpPr>
        <p:spPr>
          <a:xfrm>
            <a:off x="9079945" y="3286169"/>
            <a:ext cx="2491762" cy="648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5½-6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months</a:t>
            </a:r>
            <a:endParaRPr lang="en-US" sz="4000">
              <a:solidFill>
                <a:schemeClr val="accent6"/>
              </a:solidFill>
              <a:latin typeface="Proxima Nova Rg" panose="02000506030000020004" pitchFamily="50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9A48ADC-E364-2C87-1C33-A5C19E28229A}"/>
              </a:ext>
            </a:extLst>
          </p:cNvPr>
          <p:cNvSpPr txBox="1">
            <a:spLocks/>
          </p:cNvSpPr>
          <p:nvPr/>
        </p:nvSpPr>
        <p:spPr>
          <a:xfrm>
            <a:off x="9079945" y="3786303"/>
            <a:ext cx="1619728" cy="460585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duration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B1808C95-3292-4D2A-2FB8-A18D9F9C7C9D}"/>
              </a:ext>
            </a:extLst>
          </p:cNvPr>
          <p:cNvSpPr txBox="1">
            <a:spLocks/>
          </p:cNvSpPr>
          <p:nvPr/>
        </p:nvSpPr>
        <p:spPr>
          <a:xfrm>
            <a:off x="9079945" y="4258569"/>
            <a:ext cx="2397682" cy="5632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£222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</a:t>
            </a: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795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</a:t>
            </a:r>
            <a:r>
              <a:rPr lang="en-US">
                <a:solidFill>
                  <a:schemeClr val="accent6"/>
                </a:solidFill>
                <a:latin typeface="Proxima Nova Rg" panose="02000506030000020004" pitchFamily="50" charset="0"/>
              </a:rPr>
              <a:t>–</a:t>
            </a: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 £259 650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E90376-8762-A3D5-686D-56E81778FF8B}"/>
              </a:ext>
            </a:extLst>
          </p:cNvPr>
          <p:cNvSpPr txBox="1">
            <a:spLocks/>
          </p:cNvSpPr>
          <p:nvPr/>
        </p:nvSpPr>
        <p:spPr>
          <a:xfrm>
            <a:off x="9079945" y="5242535"/>
            <a:ext cx="947963" cy="36455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total cost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7AFCAB-58D7-7564-73A4-4AA781F94D8A}"/>
              </a:ext>
            </a:extLst>
          </p:cNvPr>
          <p:cNvSpPr/>
          <p:nvPr/>
        </p:nvSpPr>
        <p:spPr>
          <a:xfrm>
            <a:off x="5216161" y="1657283"/>
            <a:ext cx="2888354" cy="3999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>
                <a:latin typeface="Proxima Nova Rg" panose="02000506030000020004" pitchFamily="50" charset="0"/>
              </a:rPr>
              <a:t>1 Sprint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80C934C-1CB5-B922-F78F-69A73675C8E7}"/>
              </a:ext>
            </a:extLst>
          </p:cNvPr>
          <p:cNvSpPr txBox="1">
            <a:spLocks/>
          </p:cNvSpPr>
          <p:nvPr/>
        </p:nvSpPr>
        <p:spPr>
          <a:xfrm>
            <a:off x="9079945" y="2355030"/>
            <a:ext cx="2039922" cy="648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5-6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sprints</a:t>
            </a:r>
            <a:endParaRPr lang="en-US" sz="4000">
              <a:solidFill>
                <a:schemeClr val="accent6"/>
              </a:solidFill>
              <a:latin typeface="Proxima Nova Rg" panose="02000506030000020004" pitchFamily="50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7EAAB5F-A1E7-FDF5-DCD8-610AB045518D}"/>
              </a:ext>
            </a:extLst>
          </p:cNvPr>
          <p:cNvSpPr txBox="1">
            <a:spLocks/>
          </p:cNvSpPr>
          <p:nvPr/>
        </p:nvSpPr>
        <p:spPr>
          <a:xfrm>
            <a:off x="9079945" y="2879007"/>
            <a:ext cx="1619728" cy="460585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effort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0FF8A8-9AD0-974F-C835-83E3D3267553}"/>
              </a:ext>
            </a:extLst>
          </p:cNvPr>
          <p:cNvSpPr/>
          <p:nvPr/>
        </p:nvSpPr>
        <p:spPr>
          <a:xfrm>
            <a:off x="8660768" y="1657283"/>
            <a:ext cx="2888354" cy="3999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>
                <a:latin typeface="Proxima Nova Rg" panose="02000506030000020004" pitchFamily="50" charset="0"/>
              </a:rPr>
              <a:t>Release 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870924-392B-3135-D3E0-8E1A1D765156}"/>
              </a:ext>
            </a:extLst>
          </p:cNvPr>
          <p:cNvGrpSpPr/>
          <p:nvPr/>
        </p:nvGrpSpPr>
        <p:grpSpPr>
          <a:xfrm>
            <a:off x="1123649" y="1847735"/>
            <a:ext cx="777154" cy="777151"/>
            <a:chOff x="4363427" y="1927570"/>
            <a:chExt cx="637916" cy="6379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642AE32-E0BA-AD08-AC2E-632F7281672F}"/>
                </a:ext>
              </a:extLst>
            </p:cNvPr>
            <p:cNvSpPr/>
            <p:nvPr/>
          </p:nvSpPr>
          <p:spPr>
            <a:xfrm>
              <a:off x="4363427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8AED40E8-7748-876C-202E-397C9EC00689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64665" y="2034904"/>
              <a:ext cx="427889" cy="427890"/>
            </a:xfrm>
            <a:prstGeom prst="rect">
              <a:avLst/>
            </a:prstGeom>
          </p:spPr>
        </p:pic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2F8A-4B8D-ED88-D4DF-7CCD6FF1B228}"/>
              </a:ext>
            </a:extLst>
          </p:cNvPr>
          <p:cNvSpPr/>
          <p:nvPr/>
        </p:nvSpPr>
        <p:spPr>
          <a:xfrm>
            <a:off x="8382136" y="2387086"/>
            <a:ext cx="583888" cy="583887"/>
          </a:xfrm>
          <a:custGeom>
            <a:avLst/>
            <a:gdLst>
              <a:gd name="connsiteX0" fmla="*/ 726946 w 726945"/>
              <a:gd name="connsiteY0" fmla="*/ 363473 h 726945"/>
              <a:gd name="connsiteX1" fmla="*/ 363473 w 726945"/>
              <a:gd name="connsiteY1" fmla="*/ 726945 h 726945"/>
              <a:gd name="connsiteX2" fmla="*/ 0 w 726945"/>
              <a:gd name="connsiteY2" fmla="*/ 363473 h 726945"/>
              <a:gd name="connsiteX3" fmla="*/ 363473 w 726945"/>
              <a:gd name="connsiteY3" fmla="*/ 0 h 726945"/>
              <a:gd name="connsiteX4" fmla="*/ 726946 w 726945"/>
              <a:gd name="connsiteY4" fmla="*/ 363473 h 72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945" h="726945">
                <a:moveTo>
                  <a:pt x="726946" y="363473"/>
                </a:moveTo>
                <a:cubicBezTo>
                  <a:pt x="726946" y="564190"/>
                  <a:pt x="564190" y="726945"/>
                  <a:pt x="363473" y="726945"/>
                </a:cubicBezTo>
                <a:cubicBezTo>
                  <a:pt x="162756" y="726945"/>
                  <a:pt x="0" y="564190"/>
                  <a:pt x="0" y="363473"/>
                </a:cubicBezTo>
                <a:cubicBezTo>
                  <a:pt x="0" y="162756"/>
                  <a:pt x="162756" y="0"/>
                  <a:pt x="363473" y="0"/>
                </a:cubicBezTo>
                <a:cubicBezTo>
                  <a:pt x="564190" y="0"/>
                  <a:pt x="726946" y="162756"/>
                  <a:pt x="726946" y="363473"/>
                </a:cubicBezTo>
                <a:close/>
              </a:path>
            </a:pathLst>
          </a:custGeom>
          <a:solidFill>
            <a:schemeClr val="accent6"/>
          </a:solidFill>
          <a:ln w="11606" cap="flat">
            <a:noFill/>
            <a:prstDash val="solid"/>
            <a:miter/>
          </a:ln>
        </p:spPr>
        <p:txBody>
          <a:bodyPr rtlCol="0" anchor="ctr"/>
          <a:lstStyle/>
          <a:p>
            <a:pPr defTabSz="457210">
              <a:defRPr/>
            </a:pPr>
            <a:endParaRPr lang="en-ZA" sz="1801">
              <a:solidFill>
                <a:prstClr val="black"/>
              </a:solidFill>
              <a:latin typeface="Proxima Nova Lt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C1D12CA-4ABF-D1D8-9CA0-738ADF4EC14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437131" y="2442082"/>
            <a:ext cx="473899" cy="4738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BDC45A-D019-1AFE-EDA8-7161EEE728D2}"/>
              </a:ext>
            </a:extLst>
          </p:cNvPr>
          <p:cNvGrpSpPr/>
          <p:nvPr/>
        </p:nvGrpSpPr>
        <p:grpSpPr>
          <a:xfrm>
            <a:off x="8382136" y="3337274"/>
            <a:ext cx="583888" cy="583887"/>
            <a:chOff x="8394833" y="3310296"/>
            <a:chExt cx="583888" cy="58388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E6732BF-4908-B0FB-768D-E7BD59217D81}"/>
                </a:ext>
              </a:extLst>
            </p:cNvPr>
            <p:cNvSpPr/>
            <p:nvPr/>
          </p:nvSpPr>
          <p:spPr>
            <a:xfrm>
              <a:off x="8394833" y="3310296"/>
              <a:ext cx="583888" cy="583885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DF5C2F08-08EE-EABF-044B-C0973312C664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490952" y="3406413"/>
              <a:ext cx="391650" cy="39165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9FA935-0976-E81B-B384-76A6992B9E4A}"/>
              </a:ext>
            </a:extLst>
          </p:cNvPr>
          <p:cNvGrpSpPr/>
          <p:nvPr/>
        </p:nvGrpSpPr>
        <p:grpSpPr>
          <a:xfrm>
            <a:off x="8382136" y="4296670"/>
            <a:ext cx="583888" cy="583887"/>
            <a:chOff x="4372054" y="1927570"/>
            <a:chExt cx="637916" cy="63791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29E881B-9287-D9F7-0F0A-EFF58A0492A4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19EEC874-048B-72B8-F926-03B76E9E7395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424723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2D90E5-7E6D-C443-C908-AD4502C7C7A9}"/>
              </a:ext>
            </a:extLst>
          </p:cNvPr>
          <p:cNvGrpSpPr/>
          <p:nvPr/>
        </p:nvGrpSpPr>
        <p:grpSpPr>
          <a:xfrm>
            <a:off x="4925609" y="3337274"/>
            <a:ext cx="583888" cy="583887"/>
            <a:chOff x="5036462" y="2597165"/>
            <a:chExt cx="583888" cy="583885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6C840BA-B131-22C6-8574-B4D8B444DE59}"/>
                </a:ext>
              </a:extLst>
            </p:cNvPr>
            <p:cNvSpPr/>
            <p:nvPr/>
          </p:nvSpPr>
          <p:spPr>
            <a:xfrm>
              <a:off x="5036462" y="2597165"/>
              <a:ext cx="583888" cy="583885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C73F56CA-77E7-BD44-B42C-7E284DABE4E1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32581" y="2693282"/>
              <a:ext cx="391650" cy="39165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0CAE53-FA87-28A2-08C9-F31966810B45}"/>
              </a:ext>
            </a:extLst>
          </p:cNvPr>
          <p:cNvGrpSpPr/>
          <p:nvPr/>
        </p:nvGrpSpPr>
        <p:grpSpPr>
          <a:xfrm>
            <a:off x="4925609" y="4296670"/>
            <a:ext cx="583888" cy="583887"/>
            <a:chOff x="4372054" y="1927570"/>
            <a:chExt cx="637916" cy="63791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9EA561B-9B2E-604E-6DD9-9CF1BEC2EF08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8652121D-1AB3-61A6-EBBB-425FE273AEDE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424723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CA1EE1-6C6D-D4D0-0EAF-18355E8175DC}"/>
              </a:ext>
            </a:extLst>
          </p:cNvPr>
          <p:cNvGrpSpPr/>
          <p:nvPr/>
        </p:nvGrpSpPr>
        <p:grpSpPr>
          <a:xfrm>
            <a:off x="1127814" y="4439339"/>
            <a:ext cx="777154" cy="777151"/>
            <a:chOff x="4363427" y="1927570"/>
            <a:chExt cx="637916" cy="63791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15CE4BD-D443-BED8-7F69-21D3A2809556}"/>
                </a:ext>
              </a:extLst>
            </p:cNvPr>
            <p:cNvSpPr/>
            <p:nvPr/>
          </p:nvSpPr>
          <p:spPr>
            <a:xfrm>
              <a:off x="4363427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B638961-255E-6557-2354-BE96CAC4816E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64665" y="2034904"/>
              <a:ext cx="427889" cy="427890"/>
            </a:xfrm>
            <a:prstGeom prst="rect">
              <a:avLst/>
            </a:prstGeom>
          </p:spPr>
        </p:pic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6E5D8A-9D6B-395E-FE80-BB938DB43D29}"/>
              </a:ext>
            </a:extLst>
          </p:cNvPr>
          <p:cNvSpPr txBox="1">
            <a:spLocks/>
          </p:cNvSpPr>
          <p:nvPr/>
        </p:nvSpPr>
        <p:spPr>
          <a:xfrm>
            <a:off x="5659456" y="3329630"/>
            <a:ext cx="1298469" cy="5610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B23887C-36D2-5143-B696-29934C5F8735}"/>
              </a:ext>
            </a:extLst>
          </p:cNvPr>
          <p:cNvSpPr txBox="1">
            <a:spLocks/>
          </p:cNvSpPr>
          <p:nvPr/>
        </p:nvSpPr>
        <p:spPr>
          <a:xfrm>
            <a:off x="5659457" y="3786301"/>
            <a:ext cx="1639637" cy="1916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weeks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85BD32-DE20-C755-F63A-6CE6DAEADF97}"/>
              </a:ext>
            </a:extLst>
          </p:cNvPr>
          <p:cNvSpPr/>
          <p:nvPr/>
        </p:nvSpPr>
        <p:spPr>
          <a:xfrm>
            <a:off x="4925609" y="2387086"/>
            <a:ext cx="583888" cy="583887"/>
          </a:xfrm>
          <a:custGeom>
            <a:avLst/>
            <a:gdLst>
              <a:gd name="connsiteX0" fmla="*/ 726946 w 726945"/>
              <a:gd name="connsiteY0" fmla="*/ 363473 h 726945"/>
              <a:gd name="connsiteX1" fmla="*/ 363473 w 726945"/>
              <a:gd name="connsiteY1" fmla="*/ 726945 h 726945"/>
              <a:gd name="connsiteX2" fmla="*/ 0 w 726945"/>
              <a:gd name="connsiteY2" fmla="*/ 363473 h 726945"/>
              <a:gd name="connsiteX3" fmla="*/ 363473 w 726945"/>
              <a:gd name="connsiteY3" fmla="*/ 0 h 726945"/>
              <a:gd name="connsiteX4" fmla="*/ 726946 w 726945"/>
              <a:gd name="connsiteY4" fmla="*/ 363473 h 72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945" h="726945">
                <a:moveTo>
                  <a:pt x="726946" y="363473"/>
                </a:moveTo>
                <a:cubicBezTo>
                  <a:pt x="726946" y="564190"/>
                  <a:pt x="564190" y="726945"/>
                  <a:pt x="363473" y="726945"/>
                </a:cubicBezTo>
                <a:cubicBezTo>
                  <a:pt x="162756" y="726945"/>
                  <a:pt x="0" y="564190"/>
                  <a:pt x="0" y="363473"/>
                </a:cubicBezTo>
                <a:cubicBezTo>
                  <a:pt x="0" y="162756"/>
                  <a:pt x="162756" y="0"/>
                  <a:pt x="363473" y="0"/>
                </a:cubicBezTo>
                <a:cubicBezTo>
                  <a:pt x="564190" y="0"/>
                  <a:pt x="726946" y="162756"/>
                  <a:pt x="726946" y="363473"/>
                </a:cubicBezTo>
                <a:close/>
              </a:path>
            </a:pathLst>
          </a:custGeom>
          <a:solidFill>
            <a:schemeClr val="accent6"/>
          </a:solidFill>
          <a:ln w="11606" cap="flat">
            <a:noFill/>
            <a:prstDash val="solid"/>
            <a:miter/>
          </a:ln>
        </p:spPr>
        <p:txBody>
          <a:bodyPr rtlCol="0" anchor="ctr"/>
          <a:lstStyle/>
          <a:p>
            <a:pPr defTabSz="457210">
              <a:defRPr/>
            </a:pPr>
            <a:endParaRPr lang="en-ZA" sz="1801">
              <a:solidFill>
                <a:prstClr val="black"/>
              </a:solidFill>
              <a:latin typeface="Proxima Nova Lt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4505C33-C739-66EF-E95E-E046A47A4A7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80605" y="2442082"/>
            <a:ext cx="473899" cy="4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E67C6-6043-A825-4BF4-22227323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940CF04-65A4-EE31-50C9-A13C9A0F81DF}"/>
              </a:ext>
            </a:extLst>
          </p:cNvPr>
          <p:cNvSpPr txBox="1">
            <a:spLocks/>
          </p:cNvSpPr>
          <p:nvPr/>
        </p:nvSpPr>
        <p:spPr>
          <a:xfrm>
            <a:off x="353529" y="194529"/>
            <a:ext cx="7555563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accent6"/>
                </a:solidFill>
                <a:latin typeface="Proxima Nova Rg" panose="02000506030000020004" pitchFamily="50" charset="0"/>
              </a:rPr>
              <a:t>Dependencies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FFE39-4AA1-5B65-42F8-B3D68259083A}"/>
              </a:ext>
            </a:extLst>
          </p:cNvPr>
          <p:cNvSpPr txBox="1"/>
          <p:nvPr/>
        </p:nvSpPr>
        <p:spPr>
          <a:xfrm>
            <a:off x="940448" y="1394793"/>
            <a:ext cx="9155663" cy="286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Grainger to add daily integration to </a:t>
            </a:r>
            <a:r>
              <a:rPr lang="en-ZA" sz="1801" b="1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ZA" sz="1801" b="1">
                <a:solidFill>
                  <a:schemeClr val="tx1">
                    <a:lumMod val="65000"/>
                    <a:lumOff val="35000"/>
                  </a:schemeClr>
                </a:solidFill>
              </a:rPr>
              <a:t>tenancy arrears 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from the data warehouse or </a:t>
            </a:r>
            <a:r>
              <a:rPr lang="en-ZA" sz="1801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into Salesforce. </a:t>
            </a:r>
          </a:p>
          <a:p>
            <a:pPr marL="742970" lvl="1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Note imports from </a:t>
            </a:r>
            <a:r>
              <a:rPr lang="en-ZA" sz="1801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would be additionally dependent on MRI enhancing the </a:t>
            </a:r>
            <a:r>
              <a:rPr lang="en-ZA" sz="1801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web service. </a:t>
            </a: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 to identify </a:t>
            </a:r>
            <a:r>
              <a:rPr lang="en-ZA" sz="1801" b="1">
                <a:solidFill>
                  <a:schemeClr val="tx1">
                    <a:lumMod val="65000"/>
                    <a:lumOff val="35000"/>
                  </a:schemeClr>
                </a:solidFill>
              </a:rPr>
              <a:t>DMR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ZA" sz="1801" b="1">
                <a:solidFill>
                  <a:schemeClr val="tx1">
                    <a:lumMod val="65000"/>
                    <a:lumOff val="35000"/>
                  </a:schemeClr>
                </a:solidFill>
              </a:rPr>
              <a:t>affordable rent 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units in Salesforce (currently in scope for the Grainger Trust project).</a:t>
            </a: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sz="180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139-3112-8C11-3859-3F3177638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109A51-2D06-7C4C-2D2A-C6D843870C1B}"/>
              </a:ext>
            </a:extLst>
          </p:cNvPr>
          <p:cNvSpPr txBox="1">
            <a:spLocks/>
          </p:cNvSpPr>
          <p:nvPr/>
        </p:nvSpPr>
        <p:spPr>
          <a:xfrm>
            <a:off x="353527" y="194529"/>
            <a:ext cx="5467839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accent6"/>
                </a:solidFill>
                <a:latin typeface="Proxima Nova Rg" panose="02000506030000020004" pitchFamily="50" charset="0"/>
              </a:rPr>
              <a:t>Next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A313F-688E-F69B-5454-D192230D14B4}"/>
              </a:ext>
            </a:extLst>
          </p:cNvPr>
          <p:cNvSpPr txBox="1"/>
          <p:nvPr/>
        </p:nvSpPr>
        <p:spPr>
          <a:xfrm>
            <a:off x="940450" y="1394794"/>
            <a:ext cx="9627241" cy="203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1">
                <a:solidFill>
                  <a:schemeClr val="tx1">
                    <a:lumMod val="65000"/>
                    <a:lumOff val="35000"/>
                  </a:schemeClr>
                </a:solidFill>
              </a:rPr>
              <a:t>Open Box to deliver a detailed Proposal Document to deliver the first release of Renewals enhancements.</a:t>
            </a: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1">
                <a:solidFill>
                  <a:schemeClr val="tx1">
                    <a:lumMod val="65000"/>
                    <a:lumOff val="35000"/>
                  </a:schemeClr>
                </a:solidFill>
              </a:rPr>
              <a:t>Grainger to sign the proposal to move forward.</a:t>
            </a: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sz="180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8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68CD-6A91-46D5-9F2E-D63140C574C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733801" y="2313791"/>
            <a:ext cx="4724400" cy="670560"/>
          </a:xfrm>
        </p:spPr>
        <p:txBody>
          <a:bodyPr lIns="91440" tIns="45721" rIns="91440" bIns="45721" anchor="b"/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Proxima Nova Semibold" panose="02000506030000020004" pitchFamily="2" charset="0"/>
              </a:rPr>
              <a:t>Thank You</a:t>
            </a:r>
            <a:endParaRPr lang="en-ZA" sz="3600" b="1">
              <a:solidFill>
                <a:schemeClr val="bg1"/>
              </a:solidFill>
              <a:latin typeface="Proxima Nova Semibold" panose="02000506030000020004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6D0F76C-A073-0741-0F08-E08F0009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3939" y="1073965"/>
            <a:ext cx="3264127" cy="1011419"/>
          </a:xfrm>
          <a:prstGeom prst="rect">
            <a:avLst/>
          </a:prstGeom>
        </p:spPr>
      </p:pic>
      <p:sp>
        <p:nvSpPr>
          <p:cNvPr id="9" name="Rectangle: Diagonal Corners Rounded 6">
            <a:extLst>
              <a:ext uri="{FF2B5EF4-FFF2-40B4-BE49-F238E27FC236}">
                <a16:creationId xmlns:a16="http://schemas.microsoft.com/office/drawing/2014/main" id="{8829291B-20E6-AF2E-8C5E-83B990D55A68}"/>
              </a:ext>
            </a:extLst>
          </p:cNvPr>
          <p:cNvSpPr/>
          <p:nvPr/>
        </p:nvSpPr>
        <p:spPr>
          <a:xfrm rot="10800000">
            <a:off x="446975" y="-927847"/>
            <a:ext cx="12623567" cy="7153835"/>
          </a:xfrm>
          <a:prstGeom prst="round2DiagRect">
            <a:avLst>
              <a:gd name="adj1" fmla="val 10307"/>
              <a:gd name="adj2" fmla="val 1315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801"/>
          </a:p>
        </p:txBody>
      </p:sp>
    </p:spTree>
    <p:extLst>
      <p:ext uri="{BB962C8B-B14F-4D97-AF65-F5344CB8AC3E}">
        <p14:creationId xmlns:p14="http://schemas.microsoft.com/office/powerpoint/2010/main" val="9496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4D22-8498-29ED-ED93-F99293B1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42B95-0082-0884-51DE-34DF3F94E257}"/>
              </a:ext>
            </a:extLst>
          </p:cNvPr>
          <p:cNvSpPr txBox="1">
            <a:spLocks/>
          </p:cNvSpPr>
          <p:nvPr/>
        </p:nvSpPr>
        <p:spPr>
          <a:xfrm>
            <a:off x="353526" y="194529"/>
            <a:ext cx="855072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Current State Process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545DE-0F2C-FE06-4BD7-241076105665}"/>
              </a:ext>
            </a:extLst>
          </p:cNvPr>
          <p:cNvSpPr txBox="1"/>
          <p:nvPr/>
        </p:nvSpPr>
        <p:spPr>
          <a:xfrm>
            <a:off x="353525" y="729655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Significant Inefficiencies, Risks &amp; Off-System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75263-E542-98F1-F0E0-1A6D96EB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1" y="1104782"/>
            <a:ext cx="5762469" cy="356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C0D87-A771-DD03-9D05-D88A34864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713" y="1106055"/>
            <a:ext cx="5687985" cy="3565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77898-5905-09FB-EA5D-6298789AF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98" y="4664253"/>
            <a:ext cx="4615265" cy="216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ADC0D-C498-1F8F-A2C8-499E79BE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117" y="5611016"/>
            <a:ext cx="3569687" cy="122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162B2-11B4-90CF-E045-969DD4767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655" y="5066696"/>
            <a:ext cx="3591023" cy="1765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2B44D-5A46-B3CF-BA54-6F34E81C3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390" y="4395244"/>
            <a:ext cx="2658731" cy="655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30A2D-4994-B447-0C2D-F6855C014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2373" y="3737613"/>
            <a:ext cx="2656359" cy="618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713E7-1647-6347-DBAB-3E13736291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529" y="3737612"/>
            <a:ext cx="2491092" cy="17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F88A-55D7-C9F9-491E-F934A92A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AA251-61A5-D0F6-33D1-A8D7EF87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6"/>
            <a:ext cx="12203955" cy="2896004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0EF9D5C8-12C7-D5B4-7222-16060A93B6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78572-4AF3-6E81-3255-38E4FB2961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3200">
                <a:solidFill>
                  <a:srgbClr val="BCD727"/>
                </a:solidFill>
                <a:latin typeface="Proxima Nova Rg" panose="02000506030000020004" pitchFamily="50" charset="0"/>
              </a:rPr>
              <a:t>Current Risks &amp; Challenges</a:t>
            </a:r>
          </a:p>
          <a:p>
            <a:pPr marL="0" indent="0">
              <a:buNone/>
            </a:pP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A6E6B02-A244-230D-A0F2-378D2DCF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7" y="384289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600D5796-3E70-D64B-4AE9-7ABA52C48B0C}"/>
              </a:ext>
            </a:extLst>
          </p:cNvPr>
          <p:cNvSpPr txBox="1"/>
          <p:nvPr/>
        </p:nvSpPr>
        <p:spPr>
          <a:xfrm>
            <a:off x="754031" y="1307598"/>
            <a:ext cx="3226896" cy="35022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600" b="1" kern="10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Risk of Monetary Loss </a:t>
            </a:r>
          </a:p>
        </p:txBody>
      </p:sp>
      <p:sp>
        <p:nvSpPr>
          <p:cNvPr id="10" name="TextBox 144">
            <a:extLst>
              <a:ext uri="{FF2B5EF4-FFF2-40B4-BE49-F238E27FC236}">
                <a16:creationId xmlns:a16="http://schemas.microsoft.com/office/drawing/2014/main" id="{7BF483FE-E77B-3EA6-DA26-CB2E5927BB26}"/>
              </a:ext>
            </a:extLst>
          </p:cNvPr>
          <p:cNvSpPr txBox="1"/>
          <p:nvPr/>
        </p:nvSpPr>
        <p:spPr>
          <a:xfrm>
            <a:off x="801449" y="1729404"/>
            <a:ext cx="2963157" cy="14714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NTQ received late.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Lease end diary not captured / incorrect. 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Delayed rent increases for Wales must wait a further month.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Tenant sits on denied list for years &amp; rent is not increased.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80797C99-9B35-CF97-92C3-277DDD83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9" y="369906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3EA28A8B-F76B-D16E-E0B5-D83DE5E870E2}"/>
              </a:ext>
            </a:extLst>
          </p:cNvPr>
          <p:cNvSpPr txBox="1"/>
          <p:nvPr/>
        </p:nvSpPr>
        <p:spPr>
          <a:xfrm>
            <a:off x="8534401" y="1269497"/>
            <a:ext cx="3097647" cy="61369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600" b="1" kern="100" dirty="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Risk of Errors from Significant Manual Data Entry </a:t>
            </a:r>
          </a:p>
        </p:txBody>
      </p:sp>
      <p:sp>
        <p:nvSpPr>
          <p:cNvPr id="15" name="TextBox 144">
            <a:extLst>
              <a:ext uri="{FF2B5EF4-FFF2-40B4-BE49-F238E27FC236}">
                <a16:creationId xmlns:a16="http://schemas.microsoft.com/office/drawing/2014/main" id="{75FB860E-EC29-1C96-19C2-23C2B0580BAA}"/>
              </a:ext>
            </a:extLst>
          </p:cNvPr>
          <p:cNvSpPr txBox="1"/>
          <p:nvPr/>
        </p:nvSpPr>
        <p:spPr>
          <a:xfrm>
            <a:off x="8534402" y="2057644"/>
            <a:ext cx="3097647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Inputting incorrect prices.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Accidentally overwriting or deleting information on the spreadsheet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7DF9B2E1-EE46-9484-7525-5523F631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9" y="3211782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59793C63-F43E-7346-E6FF-83B12D3DA632}"/>
              </a:ext>
            </a:extLst>
          </p:cNvPr>
          <p:cNvSpPr txBox="1"/>
          <p:nvPr/>
        </p:nvSpPr>
        <p:spPr>
          <a:xfrm>
            <a:off x="8648079" y="4135995"/>
            <a:ext cx="2983968" cy="35022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600" b="1" kern="10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Limited Controls</a:t>
            </a:r>
          </a:p>
        </p:txBody>
      </p:sp>
      <p:sp>
        <p:nvSpPr>
          <p:cNvPr id="19" name="TextBox 144">
            <a:extLst>
              <a:ext uri="{FF2B5EF4-FFF2-40B4-BE49-F238E27FC236}">
                <a16:creationId xmlns:a16="http://schemas.microsoft.com/office/drawing/2014/main" id="{AFADAA0E-703C-0170-E5E1-33A9ACADD844}"/>
              </a:ext>
            </a:extLst>
          </p:cNvPr>
          <p:cNvSpPr txBox="1"/>
          <p:nvPr/>
        </p:nvSpPr>
        <p:spPr>
          <a:xfrm>
            <a:off x="8648083" y="4868868"/>
            <a:ext cx="2883521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Arrears checks are missed in error.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AM approval for offers below minimum price is skipped in error. 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9CA527B3-A556-DCF7-3818-70FE18C5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7" y="3187058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7B0348C1-0181-EFE3-2C78-218FAEE9F52A}"/>
              </a:ext>
            </a:extLst>
          </p:cNvPr>
          <p:cNvSpPr txBox="1"/>
          <p:nvPr/>
        </p:nvSpPr>
        <p:spPr>
          <a:xfrm>
            <a:off x="801448" y="3996021"/>
            <a:ext cx="3179481" cy="61369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600" b="1" kern="10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Risk of Renewing Tenancies that should be Denied</a:t>
            </a:r>
            <a:endParaRPr lang="en-US" sz="1600" b="1" kern="100">
              <a:solidFill>
                <a:srgbClr val="797979"/>
              </a:solidFill>
              <a:latin typeface="+mj-lt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23" name="TextBox 144">
            <a:extLst>
              <a:ext uri="{FF2B5EF4-FFF2-40B4-BE49-F238E27FC236}">
                <a16:creationId xmlns:a16="http://schemas.microsoft.com/office/drawing/2014/main" id="{67E98ADF-F57D-0A9A-0675-419E41BF02E1}"/>
              </a:ext>
            </a:extLst>
          </p:cNvPr>
          <p:cNvSpPr txBox="1"/>
          <p:nvPr/>
        </p:nvSpPr>
        <p:spPr>
          <a:xfrm>
            <a:off x="754033" y="4722412"/>
            <a:ext cx="3179477" cy="10761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Tenant falls into arrears after checks.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Renewals not aware of decision to serve notice. 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PM comments are deleted in error when unstructured feedback is cleaned-up.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04A8781E-D08C-2D84-E8B0-8923AFE9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45" y="395762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A5C88295-F55B-3887-5BDE-B3C703A424EA}"/>
              </a:ext>
            </a:extLst>
          </p:cNvPr>
          <p:cNvSpPr txBox="1"/>
          <p:nvPr/>
        </p:nvSpPr>
        <p:spPr>
          <a:xfrm>
            <a:off x="4761874" y="1307598"/>
            <a:ext cx="3105259" cy="35022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600" b="1" kern="100" dirty="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Time-Consuming Tasks</a:t>
            </a:r>
          </a:p>
        </p:txBody>
      </p:sp>
      <p:sp>
        <p:nvSpPr>
          <p:cNvPr id="26" name="TextBox 144">
            <a:extLst>
              <a:ext uri="{FF2B5EF4-FFF2-40B4-BE49-F238E27FC236}">
                <a16:creationId xmlns:a16="http://schemas.microsoft.com/office/drawing/2014/main" id="{ADD09063-1879-CBCF-2BE9-290D9FC14BC4}"/>
              </a:ext>
            </a:extLst>
          </p:cNvPr>
          <p:cNvSpPr txBox="1"/>
          <p:nvPr/>
        </p:nvSpPr>
        <p:spPr>
          <a:xfrm>
            <a:off x="4660904" y="1803647"/>
            <a:ext cx="3084939" cy="12738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Duplicate data entry across Qube, spreadsheets and Salesforce. 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40% of renewal opportunities created in Salesforce are incorrect.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Tenants unable to use renewal portal 50% of the time &amp; contact staff directly.</a:t>
            </a: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F06542D2-DA82-F544-FEA7-4FF9955F7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45" y="3187058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6">
            <a:extLst>
              <a:ext uri="{FF2B5EF4-FFF2-40B4-BE49-F238E27FC236}">
                <a16:creationId xmlns:a16="http://schemas.microsoft.com/office/drawing/2014/main" id="{ACF35721-3AAA-5CA0-DA6B-B13EA6AE3BDC}"/>
              </a:ext>
            </a:extLst>
          </p:cNvPr>
          <p:cNvSpPr txBox="1"/>
          <p:nvPr/>
        </p:nvSpPr>
        <p:spPr>
          <a:xfrm>
            <a:off x="4761872" y="3996022"/>
            <a:ext cx="2983968" cy="61369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600" b="1" kern="10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Lack of Visibility &amp; Easily Accessible Information</a:t>
            </a:r>
          </a:p>
        </p:txBody>
      </p:sp>
      <p:sp>
        <p:nvSpPr>
          <p:cNvPr id="29" name="TextBox 144">
            <a:extLst>
              <a:ext uri="{FF2B5EF4-FFF2-40B4-BE49-F238E27FC236}">
                <a16:creationId xmlns:a16="http://schemas.microsoft.com/office/drawing/2014/main" id="{89FAE29D-2BBC-4CBF-70BE-212AECCEF84A}"/>
              </a:ext>
            </a:extLst>
          </p:cNvPr>
          <p:cNvSpPr txBox="1"/>
          <p:nvPr/>
        </p:nvSpPr>
        <p:spPr>
          <a:xfrm>
            <a:off x="4660902" y="4894269"/>
            <a:ext cx="3084940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No history of offers, counteroffers and tenant responses hinders negotiations and decision-making.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364E23-C162-9387-5548-583388DAFD4E}"/>
              </a:ext>
            </a:extLst>
          </p:cNvPr>
          <p:cNvSpPr txBox="1"/>
          <p:nvPr/>
        </p:nvSpPr>
        <p:spPr>
          <a:xfrm>
            <a:off x="864244" y="7586932"/>
            <a:ext cx="10762817" cy="375361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 defTabSz="914423"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1">
                <a:solidFill>
                  <a:srgbClr val="7F7F7F"/>
                </a:solidFill>
                <a:latin typeface="+mj-lt"/>
              </a:rPr>
              <a:t>Current Challenges with the Renewals Process:</a:t>
            </a:r>
            <a:endParaRPr lang="en-ZA" sz="2000" b="1">
              <a:solidFill>
                <a:srgbClr val="7F7F7F"/>
              </a:solidFill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7D8936-C4F9-315D-8661-3616262F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91" y="8095828"/>
            <a:ext cx="1678903" cy="9910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E99C625-0E37-2008-5009-035BD90AF039}"/>
              </a:ext>
            </a:extLst>
          </p:cNvPr>
          <p:cNvSpPr txBox="1"/>
          <p:nvPr/>
        </p:nvSpPr>
        <p:spPr>
          <a:xfrm>
            <a:off x="906492" y="8222043"/>
            <a:ext cx="1655114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Risk of Errors from Significant Manual Data Entry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69089F1-0B87-D852-704C-4EAE4A339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369" y="8095828"/>
            <a:ext cx="1678903" cy="9910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52159A-43DE-2E64-6DAA-AE909D684AD6}"/>
              </a:ext>
            </a:extLst>
          </p:cNvPr>
          <p:cNvSpPr txBox="1"/>
          <p:nvPr/>
        </p:nvSpPr>
        <p:spPr>
          <a:xfrm>
            <a:off x="2649370" y="8329765"/>
            <a:ext cx="1655114" cy="52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Time-Consuming Tasks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E3A27B-A89C-5512-F791-D29B7267D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055" y="8095828"/>
            <a:ext cx="1678903" cy="9910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84F0BC4-157A-2B42-CA2F-0FF3B8975A47}"/>
              </a:ext>
            </a:extLst>
          </p:cNvPr>
          <p:cNvSpPr txBox="1"/>
          <p:nvPr/>
        </p:nvSpPr>
        <p:spPr>
          <a:xfrm>
            <a:off x="4390056" y="8119453"/>
            <a:ext cx="1655114" cy="954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Duplicate Data Entry across Salesforce, Qube &amp; Spreadsheets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DD69E83-3A63-BF4F-E640-EF929736B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41" y="8095828"/>
            <a:ext cx="1678903" cy="9910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6A3B97-281A-D524-6C1C-ECF20D1533C9}"/>
              </a:ext>
            </a:extLst>
          </p:cNvPr>
          <p:cNvSpPr txBox="1"/>
          <p:nvPr/>
        </p:nvSpPr>
        <p:spPr>
          <a:xfrm>
            <a:off x="6130742" y="8222043"/>
            <a:ext cx="1655114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Lack of Visibility Hinders Decision-Making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237B4A3-A9B2-0DCB-A7AA-4583DFA29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427" y="8095828"/>
            <a:ext cx="1678903" cy="9910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A9287C-21D7-440B-8286-8BF35C4D67FD}"/>
              </a:ext>
            </a:extLst>
          </p:cNvPr>
          <p:cNvSpPr txBox="1"/>
          <p:nvPr/>
        </p:nvSpPr>
        <p:spPr>
          <a:xfrm>
            <a:off x="7871428" y="8222043"/>
            <a:ext cx="1655114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Risk of Renewing Tenancies that Should be Denied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B18F41-D078-7461-20E0-4A1D90CE2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319" y="8095828"/>
            <a:ext cx="1678903" cy="9910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39F66A-5A27-CD52-20C0-B403854640C5}"/>
              </a:ext>
            </a:extLst>
          </p:cNvPr>
          <p:cNvSpPr txBox="1"/>
          <p:nvPr/>
        </p:nvSpPr>
        <p:spPr>
          <a:xfrm>
            <a:off x="9612320" y="8222043"/>
            <a:ext cx="1655114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Delayed Renewals Result in Monetary Loss</a:t>
            </a:r>
          </a:p>
        </p:txBody>
      </p:sp>
    </p:spTree>
    <p:extLst>
      <p:ext uri="{BB962C8B-B14F-4D97-AF65-F5344CB8AC3E}">
        <p14:creationId xmlns:p14="http://schemas.microsoft.com/office/powerpoint/2010/main" val="4400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D44F2-BB20-C046-03CB-9A0035C9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F8B54-D47D-12DB-1FAA-830C0E25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996"/>
            <a:ext cx="12203955" cy="2896004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3D0E4E65-31B9-41D8-F18C-8AAFA2239D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F91EC-4910-1515-11A6-8E235F3500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Vision &amp; Objectives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FC97B-5A42-6644-0B42-A8EB842DFC30}"/>
              </a:ext>
            </a:extLst>
          </p:cNvPr>
          <p:cNvSpPr txBox="1">
            <a:spLocks/>
          </p:cNvSpPr>
          <p:nvPr/>
        </p:nvSpPr>
        <p:spPr>
          <a:xfrm>
            <a:off x="940446" y="1309297"/>
            <a:ext cx="10213330" cy="19211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1"/>
              </a:spcBef>
              <a:buNone/>
              <a:defRPr/>
            </a:pPr>
            <a:r>
              <a:rPr lang="en-US" sz="2000" b="1" dirty="0">
                <a:solidFill>
                  <a:srgbClr val="7F7F7F"/>
                </a:solidFill>
                <a:latin typeface="+mj-lt"/>
              </a:rPr>
              <a:t>Project Vision : </a:t>
            </a:r>
          </a:p>
          <a:p>
            <a:pPr marL="0" indent="0" algn="just">
              <a:lnSpc>
                <a:spcPct val="100000"/>
              </a:lnSpc>
              <a:spcBef>
                <a:spcPts val="1001"/>
              </a:spcBef>
              <a:buNone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Replace the existing tenant portal for renewal offers as well as the offline renewal spreadsheets with an enhanced Salesforce Renewals Journey that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manual data entry, removes the need to cross-check information between Salesforce and Qube, and delivers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will remain relevant once the Renters’ Rights Bill is enacted.</a:t>
            </a:r>
            <a:r>
              <a:rPr lang="en-Z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50184E-31C6-C8E0-3127-CB8265A63680}"/>
              </a:ext>
            </a:extLst>
          </p:cNvPr>
          <p:cNvSpPr txBox="1">
            <a:spLocks/>
          </p:cNvSpPr>
          <p:nvPr/>
        </p:nvSpPr>
        <p:spPr>
          <a:xfrm>
            <a:off x="940448" y="3551661"/>
            <a:ext cx="10943745" cy="4518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1"/>
              </a:spcBef>
              <a:buNone/>
              <a:defRPr/>
            </a:pPr>
            <a:r>
              <a:rPr lang="en-US" sz="2000" b="1">
                <a:solidFill>
                  <a:srgbClr val="7F7F7F"/>
                </a:solidFill>
                <a:latin typeface="+mj-lt"/>
              </a:rPr>
              <a:t>Key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 </a:t>
            </a:r>
            <a:r>
              <a:rPr lang="en-US" sz="2000" b="1">
                <a:solidFill>
                  <a:srgbClr val="7F7F7F"/>
                </a:solidFill>
                <a:latin typeface="+mj-lt"/>
              </a:rPr>
              <a:t>Objectives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 </a:t>
            </a:r>
            <a:r>
              <a:rPr lang="en-US" sz="2000" b="1">
                <a:solidFill>
                  <a:srgbClr val="7F7F7F"/>
                </a:solidFill>
                <a:latin typeface="+mj-lt"/>
              </a:rPr>
              <a:t>: 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B295CAE-FAC9-4086-BF5C-21054E4BA52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8306" y="632656"/>
            <a:ext cx="629015" cy="62901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585845B3-E105-84B0-06C2-BD12E5F1DDA3}"/>
              </a:ext>
            </a:extLst>
          </p:cNvPr>
          <p:cNvGrpSpPr/>
          <p:nvPr/>
        </p:nvGrpSpPr>
        <p:grpSpPr>
          <a:xfrm>
            <a:off x="933760" y="4012169"/>
            <a:ext cx="1708037" cy="1138603"/>
            <a:chOff x="3918026" y="3104165"/>
            <a:chExt cx="2904193" cy="1708612"/>
          </a:xfrm>
        </p:grpSpPr>
        <p:sp>
          <p:nvSpPr>
            <p:cNvPr id="72" name="Rounded Rectangle 7">
              <a:extLst>
                <a:ext uri="{FF2B5EF4-FFF2-40B4-BE49-F238E27FC236}">
                  <a16:creationId xmlns:a16="http://schemas.microsoft.com/office/drawing/2014/main" id="{DE704E81-FCB7-A4E1-BB3B-D7DC2C2BA4C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b="1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455D4EC-99E7-4731-AF92-4CCBEEFD2300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b="1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4" name="Rounded Rectangle 9">
              <a:extLst>
                <a:ext uri="{FF2B5EF4-FFF2-40B4-BE49-F238E27FC236}">
                  <a16:creationId xmlns:a16="http://schemas.microsoft.com/office/drawing/2014/main" id="{B3080DAB-36C0-70E9-8C28-13A2C962563A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>
                  <a:latin typeface="Proxima Nova Semibold" panose="02000506030000020004"/>
                </a:rPr>
                <a:t>Deliver Functionality Relevant for Renter’s Rights 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F17A8AD-CA3D-3E59-3791-FA79E01BDBB8}"/>
              </a:ext>
            </a:extLst>
          </p:cNvPr>
          <p:cNvGrpSpPr/>
          <p:nvPr/>
        </p:nvGrpSpPr>
        <p:grpSpPr>
          <a:xfrm>
            <a:off x="2731744" y="4012169"/>
            <a:ext cx="1708037" cy="1138603"/>
            <a:chOff x="3918026" y="3104165"/>
            <a:chExt cx="2904193" cy="1708612"/>
          </a:xfrm>
        </p:grpSpPr>
        <p:sp>
          <p:nvSpPr>
            <p:cNvPr id="77" name="Rounded Rectangle 7">
              <a:extLst>
                <a:ext uri="{FF2B5EF4-FFF2-40B4-BE49-F238E27FC236}">
                  <a16:creationId xmlns:a16="http://schemas.microsoft.com/office/drawing/2014/main" id="{8784262E-1628-6E0D-58FF-48E0F820A06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23B05D7-32DA-2D9B-7E27-8170C6754B61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9" name="Rounded Rectangle 9">
              <a:extLst>
                <a:ext uri="{FF2B5EF4-FFF2-40B4-BE49-F238E27FC236}">
                  <a16:creationId xmlns:a16="http://schemas.microsoft.com/office/drawing/2014/main" id="{45CB9DBB-0A81-0DAF-7CCB-3D39EC9465F4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>
                  <a:latin typeface="Proxima Nova Semibold" panose="02000506030000020004"/>
                </a:rPr>
                <a:t>Replace Offline Renewals Spreadsheet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CF5490-3963-5305-26BE-3FB840352ADD}"/>
              </a:ext>
            </a:extLst>
          </p:cNvPr>
          <p:cNvGrpSpPr/>
          <p:nvPr/>
        </p:nvGrpSpPr>
        <p:grpSpPr>
          <a:xfrm>
            <a:off x="4529724" y="4012169"/>
            <a:ext cx="1708037" cy="1138603"/>
            <a:chOff x="3918026" y="3104165"/>
            <a:chExt cx="2904193" cy="1708612"/>
          </a:xfrm>
        </p:grpSpPr>
        <p:sp>
          <p:nvSpPr>
            <p:cNvPr id="81" name="Rounded Rectangle 7">
              <a:extLst>
                <a:ext uri="{FF2B5EF4-FFF2-40B4-BE49-F238E27FC236}">
                  <a16:creationId xmlns:a16="http://schemas.microsoft.com/office/drawing/2014/main" id="{AD095F0B-121F-5A6B-33DF-CCD6280F44CE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Proxima Nova Semibold" panose="020005060300000200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EF681C-7019-0AB5-BA30-077BDD1D03F2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84" name="Rounded Rectangle 9">
              <a:extLst>
                <a:ext uri="{FF2B5EF4-FFF2-40B4-BE49-F238E27FC236}">
                  <a16:creationId xmlns:a16="http://schemas.microsoft.com/office/drawing/2014/main" id="{08C5C574-BE06-7E08-2281-C3C00787EE99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401">
                  <a:solidFill>
                    <a:schemeClr val="bg1"/>
                  </a:solidFill>
                  <a:latin typeface="Proxima Nova Semibold"/>
                </a:rPr>
                <a:t>Eliminate Manual Input of Price Book Rent &amp; ERVs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3B5437C-F83B-A01D-EABE-827486A1C03F}"/>
              </a:ext>
            </a:extLst>
          </p:cNvPr>
          <p:cNvGrpSpPr/>
          <p:nvPr/>
        </p:nvGrpSpPr>
        <p:grpSpPr>
          <a:xfrm>
            <a:off x="6327705" y="4012169"/>
            <a:ext cx="1708037" cy="1138603"/>
            <a:chOff x="3918026" y="3104165"/>
            <a:chExt cx="2904193" cy="1708612"/>
          </a:xfrm>
        </p:grpSpPr>
        <p:sp>
          <p:nvSpPr>
            <p:cNvPr id="86" name="Rounded Rectangle 7">
              <a:extLst>
                <a:ext uri="{FF2B5EF4-FFF2-40B4-BE49-F238E27FC236}">
                  <a16:creationId xmlns:a16="http://schemas.microsoft.com/office/drawing/2014/main" id="{3546DFB1-BBF9-4DED-48C1-5472BF924855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>
                <a:latin typeface="Proxima Nova Semibold" panose="020005060300000200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1AE5A0-4ACC-301B-9B8E-C9F42403F909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88" name="Rounded Rectangle 9">
              <a:extLst>
                <a:ext uri="{FF2B5EF4-FFF2-40B4-BE49-F238E27FC236}">
                  <a16:creationId xmlns:a16="http://schemas.microsoft.com/office/drawing/2014/main" id="{2E59F52F-4469-DEB2-40F8-AD207504A48A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>
                <a:latin typeface="Proxima Nova Semibold" panose="02000506030000020004"/>
              </a:endParaRPr>
            </a:p>
            <a:p>
              <a:pPr algn="ctr"/>
              <a:r>
                <a:rPr lang="en-US" sz="1401">
                  <a:latin typeface="Proxima Nova Semibold" panose="02000506030000020004"/>
                </a:rPr>
                <a:t>Provide Visibility into Tenancy Arrears in Salesforce</a:t>
              </a:r>
            </a:p>
            <a:p>
              <a:pPr algn="ctr"/>
              <a:endParaRPr lang="en-GB" sz="1401">
                <a:latin typeface="Proxima Nova Semibold" panose="02000506030000020004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A67EFA0-77CF-E1D9-21BF-F928BBAD49F2}"/>
              </a:ext>
            </a:extLst>
          </p:cNvPr>
          <p:cNvGrpSpPr/>
          <p:nvPr/>
        </p:nvGrpSpPr>
        <p:grpSpPr>
          <a:xfrm>
            <a:off x="8125686" y="4012169"/>
            <a:ext cx="1708037" cy="1138603"/>
            <a:chOff x="3918026" y="3104165"/>
            <a:chExt cx="2904193" cy="1708612"/>
          </a:xfrm>
        </p:grpSpPr>
        <p:sp>
          <p:nvSpPr>
            <p:cNvPr id="90" name="Rounded Rectangle 7">
              <a:extLst>
                <a:ext uri="{FF2B5EF4-FFF2-40B4-BE49-F238E27FC236}">
                  <a16:creationId xmlns:a16="http://schemas.microsoft.com/office/drawing/2014/main" id="{4D58B204-B756-1E48-AB50-71CF0BE05C6F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Proxima Nova Semibold" panose="020005060300000200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5E79FDC-22B2-3C80-04D2-994B9DE509EA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92" name="Rounded Rectangle 9">
              <a:extLst>
                <a:ext uri="{FF2B5EF4-FFF2-40B4-BE49-F238E27FC236}">
                  <a16:creationId xmlns:a16="http://schemas.microsoft.com/office/drawing/2014/main" id="{18415CBF-7A0F-7EB7-D848-20437D91AACF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>
                  <a:solidFill>
                    <a:schemeClr val="bg1"/>
                  </a:solidFill>
                  <a:latin typeface="Proxima Nova Semibold" panose="02000506030000020004"/>
                </a:rPr>
                <a:t>Create Renewal Opportunities from Accurate Tenancy Data</a:t>
              </a:r>
              <a:endParaRPr lang="en-US" sz="1401">
                <a:latin typeface="Proxima Nova Semibold" panose="02000506030000020004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1CED7C8-3CB9-15F0-C6F9-8E8B397629D3}"/>
              </a:ext>
            </a:extLst>
          </p:cNvPr>
          <p:cNvGrpSpPr/>
          <p:nvPr/>
        </p:nvGrpSpPr>
        <p:grpSpPr>
          <a:xfrm>
            <a:off x="9923668" y="4012169"/>
            <a:ext cx="1708037" cy="1138603"/>
            <a:chOff x="3918026" y="3104165"/>
            <a:chExt cx="2904193" cy="1708612"/>
          </a:xfrm>
        </p:grpSpPr>
        <p:sp>
          <p:nvSpPr>
            <p:cNvPr id="94" name="Rounded Rectangle 7">
              <a:extLst>
                <a:ext uri="{FF2B5EF4-FFF2-40B4-BE49-F238E27FC236}">
                  <a16:creationId xmlns:a16="http://schemas.microsoft.com/office/drawing/2014/main" id="{498378C3-3F90-7280-4FCE-E404FA3F5929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Proxima Nova Semibold" panose="020005060300000200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2DE8BE8-011D-5D76-493B-7CBF3C11A687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96" name="Rounded Rectangle 9">
              <a:extLst>
                <a:ext uri="{FF2B5EF4-FFF2-40B4-BE49-F238E27FC236}">
                  <a16:creationId xmlns:a16="http://schemas.microsoft.com/office/drawing/2014/main" id="{F00D8444-F1AE-C488-82D0-A5870FBB4E1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>
                  <a:latin typeface="Proxima Nova Semibold" panose="02000506030000020004"/>
                </a:rPr>
                <a:t>Maintain Offer &amp; Counteroffer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7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912F-BD77-7B1D-5FAF-121126C19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76E441-342C-0C58-63F4-E7617F53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6"/>
            <a:ext cx="12203955" cy="2896004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1A8FB8EF-7CC9-BAAE-AFAD-DB0ADFC7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6E5A1-DF47-1E22-44D1-BAEC6224E5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Business Benefit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E0F05-8AA5-5356-E184-7F9937598E75}"/>
              </a:ext>
            </a:extLst>
          </p:cNvPr>
          <p:cNvSpPr txBox="1"/>
          <p:nvPr/>
        </p:nvSpPr>
        <p:spPr>
          <a:xfrm>
            <a:off x="893606" y="1131025"/>
            <a:ext cx="10602777" cy="4876978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Redesigning the Renewals Journey will help to:</a:t>
            </a: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Obtain notice to quit from tenants earlier in the process, </a:t>
            </a: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minimising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void days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renewals approaching deadlines to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avoid delayed rent increases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business to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operations without necessitating a linear increase in headcount</a:t>
            </a:r>
            <a:endParaRPr lang="en-ZA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the foundation for a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view of customer 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within Salesforce.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efficiency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process.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Obtain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renewal preferences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tenants upfront, allowing for renewal offers to be tailored.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back-and-forth between tenants and renewals negotiators.</a:t>
            </a:r>
            <a:endParaRPr lang="en-ZA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 the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experience 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a reliable online interface.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offline communications between teams. 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a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source of truth 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renewal information.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errors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6F21F-D5DE-A9C8-47CE-331B0AB8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29857C3-A34D-E058-527D-2306E9F62E20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22FF8C-2CEC-804F-77AC-F357BBC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9" y="1689145"/>
            <a:ext cx="2026133" cy="101526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C613146-8032-7262-4D52-999AD4BF34A5}"/>
              </a:ext>
            </a:extLst>
          </p:cNvPr>
          <p:cNvSpPr txBox="1"/>
          <p:nvPr/>
        </p:nvSpPr>
        <p:spPr>
          <a:xfrm>
            <a:off x="397929" y="1827448"/>
            <a:ext cx="2026133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Align Qube &amp; Salesforce Tenancy Data Model </a:t>
            </a:r>
            <a:endParaRPr lang="en-US" sz="1401">
              <a:solidFill>
                <a:schemeClr val="bg2"/>
              </a:solidFill>
              <a:latin typeface="Proxima Nova Lt" panose="02000506030000020004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F53930-421E-2AEF-2C89-48BD77CF4436}"/>
              </a:ext>
            </a:extLst>
          </p:cNvPr>
          <p:cNvSpPr txBox="1"/>
          <p:nvPr/>
        </p:nvSpPr>
        <p:spPr>
          <a:xfrm>
            <a:off x="353525" y="844521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Create Foundation for a Single View of Customer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633756-7D94-153B-2029-88B8AAA3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08" y="1418930"/>
            <a:ext cx="8792369" cy="53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AB0F-7C61-4B3A-E537-F78A9633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D96C42-B986-EED1-CA79-1BD67572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8" y="1076231"/>
            <a:ext cx="8373419" cy="570596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EFF9FEC-569A-9D31-CEC5-FF1AD8B0332B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7E854-9224-9F59-53B1-CDE7F213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2320209"/>
            <a:ext cx="2412127" cy="79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177AC-3B5B-501D-E451-40463E5A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3195829"/>
            <a:ext cx="2412127" cy="79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BE589-A666-9EDC-9AD2-BCD898FF7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5822679"/>
            <a:ext cx="2412127" cy="792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B0F97-0B06-6750-A777-60820FD94447}"/>
              </a:ext>
            </a:extLst>
          </p:cNvPr>
          <p:cNvSpPr txBox="1"/>
          <p:nvPr/>
        </p:nvSpPr>
        <p:spPr>
          <a:xfrm>
            <a:off x="481100" y="3192809"/>
            <a:ext cx="226447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Deny a Renewal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Mid-Term &amp;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Manage Denied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804F9-298C-9D14-649C-6E87AB9B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4071447"/>
            <a:ext cx="2412127" cy="792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159FA-CDFE-253A-4C9C-60936F58B466}"/>
              </a:ext>
            </a:extLst>
          </p:cNvPr>
          <p:cNvSpPr txBox="1"/>
          <p:nvPr/>
        </p:nvSpPr>
        <p:spPr>
          <a:xfrm>
            <a:off x="481100" y="4205924"/>
            <a:ext cx="2264479" cy="52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Manage Unit Condition &amp; Estate Pricing Factors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E11BDB-9BE2-F688-784F-4000C806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4947063"/>
            <a:ext cx="2412127" cy="792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E7DB51-5E8B-B1CE-E899-930C3DE288DA}"/>
              </a:ext>
            </a:extLst>
          </p:cNvPr>
          <p:cNvSpPr txBox="1"/>
          <p:nvPr/>
        </p:nvSpPr>
        <p:spPr>
          <a:xfrm>
            <a:off x="481100" y="4973626"/>
            <a:ext cx="2264479" cy="739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See Projected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Growth on Rent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by Asset &amp; Region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11FB6-0159-9C71-E940-79C1395FADCF}"/>
              </a:ext>
            </a:extLst>
          </p:cNvPr>
          <p:cNvSpPr txBox="1"/>
          <p:nvPr/>
        </p:nvSpPr>
        <p:spPr>
          <a:xfrm>
            <a:off x="353526" y="844521"/>
            <a:ext cx="8009425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Prepopulate Inputs to the Renewals 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508B63-00FA-CB6A-0C73-35A0D4B1B383}"/>
              </a:ext>
            </a:extLst>
          </p:cNvPr>
          <p:cNvSpPr txBox="1"/>
          <p:nvPr/>
        </p:nvSpPr>
        <p:spPr>
          <a:xfrm>
            <a:off x="481100" y="5849433"/>
            <a:ext cx="226447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Manage Tenant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Requests at Renewal &amp;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Renewal Blockers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48C8F8-003E-8E4E-241C-50B2C11E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1444593"/>
            <a:ext cx="2412127" cy="792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7CF097-D0D5-645A-5EEA-CAE8BC086349}"/>
              </a:ext>
            </a:extLst>
          </p:cNvPr>
          <p:cNvSpPr txBox="1"/>
          <p:nvPr/>
        </p:nvSpPr>
        <p:spPr>
          <a:xfrm>
            <a:off x="481100" y="2346967"/>
            <a:ext cx="226447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Upload ERVs, Price Book Rent, Grainger Trust &amp; License Prices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A304C-2AB7-AA89-E6AF-D712E4E742D1}"/>
              </a:ext>
            </a:extLst>
          </p:cNvPr>
          <p:cNvSpPr txBox="1"/>
          <p:nvPr/>
        </p:nvSpPr>
        <p:spPr>
          <a:xfrm>
            <a:off x="481100" y="1463858"/>
            <a:ext cx="226447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See Current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Tenancy Arrears in Salesforce </a:t>
            </a:r>
          </a:p>
        </p:txBody>
      </p:sp>
    </p:spTree>
    <p:extLst>
      <p:ext uri="{BB962C8B-B14F-4D97-AF65-F5344CB8AC3E}">
        <p14:creationId xmlns:p14="http://schemas.microsoft.com/office/powerpoint/2010/main" val="253631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5CA1-DB85-7D4A-95E7-355E66F9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9C076C4-B39F-77D8-CDF5-EE5C91514D4F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79AD9D-C4AD-B05B-B73F-9120E5BF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50" y="1400043"/>
            <a:ext cx="2463746" cy="8986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B0AA08-CE53-CBED-AFEF-20DC3757BE41}"/>
              </a:ext>
            </a:extLst>
          </p:cNvPr>
          <p:cNvSpPr txBox="1"/>
          <p:nvPr/>
        </p:nvSpPr>
        <p:spPr>
          <a:xfrm>
            <a:off x="463179" y="1480035"/>
            <a:ext cx="239831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Automatically Create Renewal Opportunities from Accurate Tenancy Data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5EE13E-B9BD-E957-C612-73ADBCF2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78" y="1400043"/>
            <a:ext cx="2463746" cy="8986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A7A605-06E5-2037-83E5-E3B45F75E9BF}"/>
              </a:ext>
            </a:extLst>
          </p:cNvPr>
          <p:cNvSpPr txBox="1"/>
          <p:nvPr/>
        </p:nvSpPr>
        <p:spPr>
          <a:xfrm>
            <a:off x="3391707" y="1480035"/>
            <a:ext cx="2323297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Enable Tenant to give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Early Intention to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Vacate or Renew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2D28DF-DC4D-7E07-B647-B1526B0D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05" y="1400043"/>
            <a:ext cx="2463746" cy="8986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0D296E0-EA1F-50C1-D83A-43C8D1263BB5}"/>
              </a:ext>
            </a:extLst>
          </p:cNvPr>
          <p:cNvSpPr txBox="1"/>
          <p:nvPr/>
        </p:nvSpPr>
        <p:spPr>
          <a:xfrm>
            <a:off x="6546693" y="1587758"/>
            <a:ext cx="1879972" cy="52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PMs Approve, Deny, or Defer Renewals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825A39-4777-C9E0-DF31-6EC57BD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332" y="1400043"/>
            <a:ext cx="2463746" cy="8986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63A7B-1489-BBDB-7931-91C0DFC018EB}"/>
              </a:ext>
            </a:extLst>
          </p:cNvPr>
          <p:cNvSpPr txBox="1"/>
          <p:nvPr/>
        </p:nvSpPr>
        <p:spPr>
          <a:xfrm>
            <a:off x="9235972" y="1587633"/>
            <a:ext cx="2411108" cy="5234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AM Update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Offer &amp; Minimum Prices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370D6-CAB4-DCB7-FF59-A4C64C4BD7CB}"/>
              </a:ext>
            </a:extLst>
          </p:cNvPr>
          <p:cNvSpPr txBox="1"/>
          <p:nvPr/>
        </p:nvSpPr>
        <p:spPr>
          <a:xfrm>
            <a:off x="353525" y="844522"/>
            <a:ext cx="11714651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Replace Spreadsheet &amp; Tenant Portal within the Current Renewals Journey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BD9C47-EC54-D2B6-4B2D-98F8C56BC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7" y="5807593"/>
            <a:ext cx="2463746" cy="8986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A0B295-BE4D-955E-A7C4-DC77513F5F07}"/>
              </a:ext>
            </a:extLst>
          </p:cNvPr>
          <p:cNvSpPr txBox="1"/>
          <p:nvPr/>
        </p:nvSpPr>
        <p:spPr>
          <a:xfrm>
            <a:off x="528605" y="5887585"/>
            <a:ext cx="239831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Renewals Team Review &amp; Send Prepopulated Offers; See Full Offer History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C9C877-B48A-C7CC-AB8A-7100F39D2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05" y="5807593"/>
            <a:ext cx="2463746" cy="8986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9B46D2-F9E4-AC0B-1C03-4D9A0006E512}"/>
              </a:ext>
            </a:extLst>
          </p:cNvPr>
          <p:cNvSpPr txBox="1"/>
          <p:nvPr/>
        </p:nvSpPr>
        <p:spPr>
          <a:xfrm>
            <a:off x="3614094" y="5887586"/>
            <a:ext cx="194725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Tenants Receive, Respond to Offer(s) &amp; Counteroffer Online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DD9DA9A-D5B9-0DC3-4CE6-845D1279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30" y="5807593"/>
            <a:ext cx="2463746" cy="8986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15C0850-55A1-F429-CD37-1AC8496DB6B9}"/>
              </a:ext>
            </a:extLst>
          </p:cNvPr>
          <p:cNvSpPr txBox="1"/>
          <p:nvPr/>
        </p:nvSpPr>
        <p:spPr>
          <a:xfrm>
            <a:off x="6612119" y="5995309"/>
            <a:ext cx="1879972" cy="52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AM Approve Counteroffers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8015FC4-6076-245A-BC25-F42EE5ACE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758" y="5807593"/>
            <a:ext cx="2463746" cy="89865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ABDC9DC-37B9-87FF-876A-CD3C5A28A9F8}"/>
              </a:ext>
            </a:extLst>
          </p:cNvPr>
          <p:cNvSpPr txBox="1"/>
          <p:nvPr/>
        </p:nvSpPr>
        <p:spPr>
          <a:xfrm>
            <a:off x="9301397" y="5887395"/>
            <a:ext cx="2411108" cy="739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Initiate EOT when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Tenant gives NTQ or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for Internal Move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CF3F-BD2D-45FE-586E-014BF5D1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596"/>
          <a:stretch/>
        </p:blipFill>
        <p:spPr>
          <a:xfrm>
            <a:off x="1128315" y="2422410"/>
            <a:ext cx="9935372" cy="3187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04DC5-D66C-365E-C157-76005261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312" r="84053"/>
          <a:stretch/>
        </p:blipFill>
        <p:spPr>
          <a:xfrm>
            <a:off x="397752" y="2515273"/>
            <a:ext cx="1570777" cy="610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3DA58B-CC92-BF83-DD6B-70DEFD388590}"/>
              </a:ext>
            </a:extLst>
          </p:cNvPr>
          <p:cNvSpPr/>
          <p:nvPr/>
        </p:nvSpPr>
        <p:spPr>
          <a:xfrm>
            <a:off x="547653" y="5532882"/>
            <a:ext cx="2224123" cy="229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412017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. Title Slides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Presentation Theme" id="{617D407F-0F1F-405D-A13B-BE7690CBDA2A}" vid="{44CD57B0-E653-4561-A953-0FF3EAB174B5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1. Title Slides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Presentation Theme" id="{617D407F-0F1F-405D-A13B-BE7690CBDA2A}" vid="{44CD57B0-E653-4561-A953-0FF3EAB174B5}"/>
    </a:ext>
  </a:extLst>
</a:theme>
</file>

<file path=ppt/theme/theme3.xml><?xml version="1.0" encoding="utf-8"?>
<a:theme xmlns:a="http://schemas.openxmlformats.org/drawingml/2006/main" name="2. Agenda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. Blank Background">
  <a:themeElements>
    <a:clrScheme name="Open Box Colours">
      <a:dk1>
        <a:srgbClr val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Full Blank">
  <a:themeElements>
    <a:clrScheme name="Open Box Colours">
      <a:dk1>
        <a:sysClr val="windowText" lastClr="000000"/>
      </a:dk1>
      <a:lt1>
        <a:sysClr val="window" lastClr="FFFFFF"/>
      </a:lt1>
      <a:dk2>
        <a:srgbClr val="6E7878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F1A255-04AE-4D9E-9F9F-3D8792A06913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5676dd91-060c-4b71-810a-dbdca5582071" ContentTypeId="0x010100B16301FA1C2D5E4DB9305F31D037531D020703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ffbd5dc-7a64-4097-8396-87f6c90b212f">
      <Value>6</Value>
      <Value>5</Value>
      <Value>4</Value>
    </TaxCatchAll>
    <nae5750f31d8428b9a1182bd8e59d390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Enterprise Solutions</TermName>
          <TermId xmlns="http://schemas.microsoft.com/office/infopath/2007/PartnerControls">08c57b01-67e8-4a4f-abc6-ffb3392ace7f</TermId>
        </TermInfo>
      </Terms>
    </nae5750f31d8428b9a1182bd8e59d390>
    <k6ebf865df8440b3a55c1aa81c9bae7c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Generic Project Document</TermName>
          <TermId xmlns="http://schemas.microsoft.com/office/infopath/2007/PartnerControls">258c2ed6-b93b-4ffe-8901-a23f2dc98ec9</TermId>
        </TermInfo>
      </Terms>
    </k6ebf865df8440b3a55c1aa81c9bae7c>
    <f0dc22cb723843c1bfbb2e8bcc9db6e4 xmlns="1ffbd5dc-7a64-4097-8396-87f6c90b212f">
      <Terms xmlns="http://schemas.microsoft.com/office/infopath/2007/PartnerControls"/>
    </f0dc22cb723843c1bfbb2e8bcc9db6e4>
    <ica44df5449d49f98766f83f0bd254a7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Grainger PLC</TermName>
          <TermId xmlns="http://schemas.microsoft.com/office/infopath/2007/PartnerControls">a74f1cb5-e995-4f9e-8521-6d52e2c6bf08</TermId>
        </TermInfo>
      </Terms>
    </ica44df5449d49f98766f83f0bd254a7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lient Project Document" ma:contentTypeID="0x010100B16301FA1C2D5E4DB9305F31D037531D02070300B4E123A7400DE24C83BA9D1BFCD12C10" ma:contentTypeVersion="3" ma:contentTypeDescription="A document associated with a project for a client." ma:contentTypeScope="" ma:versionID="9d6581bc5c99e8ea3938d4fa8ba888f5">
  <xsd:schema xmlns:xsd="http://www.w3.org/2001/XMLSchema" xmlns:xs="http://www.w3.org/2001/XMLSchema" xmlns:p="http://schemas.microsoft.com/office/2006/metadata/properties" xmlns:ns2="1ffbd5dc-7a64-4097-8396-87f6c90b212f" targetNamespace="http://schemas.microsoft.com/office/2006/metadata/properties" ma:root="true" ma:fieldsID="a0c1b2c62e26289b034b466cfffa7cd3" ns2:_="">
    <xsd:import namespace="1ffbd5dc-7a64-4097-8396-87f6c90b212f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nae5750f31d8428b9a1182bd8e59d390" minOccurs="0"/>
                <xsd:element ref="ns2:ica44df5449d49f98766f83f0bd254a7" minOccurs="0"/>
                <xsd:element ref="ns2:f0dc22cb723843c1bfbb2e8bcc9db6e4" minOccurs="0"/>
                <xsd:element ref="ns2:k6ebf865df8440b3a55c1aa81c9bae7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bd5dc-7a64-4097-8396-87f6c90b212f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45250ea2-cfef-416b-9e22-46de40794d29}" ma:internalName="TaxCatchAll" ma:showField="CatchAllData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45250ea2-cfef-416b-9e22-46de40794d29}" ma:internalName="TaxCatchAllLabel" ma:readOnly="true" ma:showField="CatchAllDataLabel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ae5750f31d8428b9a1182bd8e59d390" ma:index="10" ma:taxonomy="true" ma:internalName="nae5750f31d8428b9a1182bd8e59d390" ma:taxonomyFieldName="Division" ma:displayName="Division" ma:readOnly="false" ma:default="1;#Custom Software|cecfb662-fc63-4c9e-b6e4-2e3797fe6f4f" ma:fieldId="{7ae5750f-31d8-428b-9a11-82bd8e59d390}" ma:sspId="5676dd91-060c-4b71-810a-dbdca5582071" ma:termSetId="32b39d25-b397-4982-8e8d-74d5df1860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ca44df5449d49f98766f83f0bd254a7" ma:index="12" ma:taxonomy="true" ma:internalName="ica44df5449d49f98766f83f0bd254a7" ma:taxonomyFieldName="Client" ma:displayName="Client" ma:default="6;#Grainger PLC|a74f1cb5-e995-4f9e-8521-6d52e2c6bf08" ma:fieldId="{2ca44df5-449d-49f9-8766-f83f0bd254a7}" ma:sspId="5676dd91-060c-4b71-810a-dbdca5582071" ma:termSetId="26f19758-7225-4257-8796-285d454d16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dc22cb723843c1bfbb2e8bcc9db6e4" ma:index="14" nillable="true" ma:taxonomy="true" ma:internalName="f0dc22cb723843c1bfbb2e8bcc9db6e4" ma:taxonomyFieldName="Client_x0020_Project" ma:displayName="Client Application" ma:default="" ma:fieldId="{f0dc22cb-7238-43c1-bfbb-2e8bcc9db6e4}" ma:sspId="5676dd91-060c-4b71-810a-dbdca5582071" ma:termSetId="503923a6-a4d2-4c0f-8ec0-fee4966b50a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ebf865df8440b3a55c1aa81c9bae7c" ma:index="16" nillable="true" ma:taxonomy="true" ma:internalName="k6ebf865df8440b3a55c1aa81c9bae7c" ma:taxonomyFieldName="Project_x0020_Document_x0020_Type" ma:displayName="Project Document Type" ma:default="4;#Generic Project Document|258c2ed6-b93b-4ffe-8901-a23f2dc98ec9" ma:fieldId="{46ebf865-df84-40b3-a55c-1aa81c9bae7c}" ma:sspId="5676dd91-060c-4b71-810a-dbdca5582071" ma:termSetId="79e5d870-6e8b-4a88-8554-c2a1e06e158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6BE5EA-AE4D-4640-9DC5-391F3431B1E4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3CCB5E0C-6DBE-4B5A-8AAC-998D2993C1EE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1ffbd5dc-7a64-4097-8396-87f6c90b212f"/>
  </ds:schemaRefs>
</ds:datastoreItem>
</file>

<file path=customXml/itemProps3.xml><?xml version="1.0" encoding="utf-8"?>
<ds:datastoreItem xmlns:ds="http://schemas.openxmlformats.org/officeDocument/2006/customXml" ds:itemID="{4CDEE088-9993-452D-935A-4AD05222EB86}">
  <ds:schemaRefs>
    <ds:schemaRef ds:uri="1ffbd5dc-7a64-4097-8396-87f6c90b21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FE0A4FC1-74BD-496D-A0A1-41BECF801D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 Theme</Template>
  <TotalTime>40</TotalTime>
  <Words>1571</Words>
  <Application>Microsoft Office PowerPoint</Application>
  <PresentationFormat>Widescreen</PresentationFormat>
  <Paragraphs>270</Paragraphs>
  <Slides>26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1. Title Slides</vt:lpstr>
      <vt:lpstr>1_1. Title Slides</vt:lpstr>
      <vt:lpstr>2. Agenda</vt:lpstr>
      <vt:lpstr>3. City Background</vt:lpstr>
      <vt:lpstr>1_3. City Background</vt:lpstr>
      <vt:lpstr>2_3. City Background</vt:lpstr>
      <vt:lpstr>3_3. City Background</vt:lpstr>
      <vt:lpstr>4. Blank Background</vt:lpstr>
      <vt:lpstr>Full 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Skye Van Aswegen</dc:creator>
  <cp:lastModifiedBy>Nikki Papenfus</cp:lastModifiedBy>
  <cp:revision>3</cp:revision>
  <cp:lastPrinted>2024-10-31T13:36:29Z</cp:lastPrinted>
  <dcterms:created xsi:type="dcterms:W3CDTF">2017-07-12T09:03:21Z</dcterms:created>
  <dcterms:modified xsi:type="dcterms:W3CDTF">2025-03-03T10:56:15Z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0x010100B16301FA1C2D5E4DB9305F31D037531D02070300B4E123A7400DE24C83BA9D1BFCD12C10</vt:lpwstr>
  </property>
  <property fmtid="{D5CDD505-2E9C-101B-9397-08002B2CF9AE}" pid="3" name="Business Document Type">
    <vt:lpwstr>5;#Marketing Document|83188caa-7371-410d-bb78-033c2f6b2dcb</vt:lpwstr>
  </property>
  <property fmtid="{D5CDD505-2E9C-101B-9397-08002B2CF9AE}" pid="4" name="display_urn">
    <vt:lpwstr>Skye Van Aswegen</vt:lpwstr>
  </property>
  <property fmtid="{D5CDD505-2E9C-101B-9397-08002B2CF9AE}" pid="5" name="Order">
    <vt:r8>41700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AuthorIds_UIVersion_3">
    <vt:lpwstr>22</vt:lpwstr>
  </property>
  <property fmtid="{D5CDD505-2E9C-101B-9397-08002B2CF9AE}" pid="11" name="AuthorIds_UIVersion_4">
    <vt:lpwstr>27</vt:lpwstr>
  </property>
  <property fmtid="{D5CDD505-2E9C-101B-9397-08002B2CF9AE}" pid="12" name="lcf76f155ced4ddcb4097134ff3c332f">
    <vt:lpwstr/>
  </property>
  <property fmtid="{D5CDD505-2E9C-101B-9397-08002B2CF9AE}" pid="13" name="MediaServiceImageTags">
    <vt:lpwstr/>
  </property>
  <property fmtid="{D5CDD505-2E9C-101B-9397-08002B2CF9AE}" pid="14" name="SharedWithUsers">
    <vt:lpwstr>282;#Dominique Bolus</vt:lpwstr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Client_x0020_Project">
    <vt:lpwstr/>
  </property>
  <property fmtid="{D5CDD505-2E9C-101B-9397-08002B2CF9AE}" pid="18" name="Project Document Type">
    <vt:lpwstr>4;#Generic Project Document|258c2ed6-b93b-4ffe-8901-a23f2dc98ec9</vt:lpwstr>
  </property>
  <property fmtid="{D5CDD505-2E9C-101B-9397-08002B2CF9AE}" pid="19" name="Client">
    <vt:lpwstr>6;#Grainger PLC|a74f1cb5-e995-4f9e-8521-6d52e2c6bf08</vt:lpwstr>
  </property>
  <property fmtid="{D5CDD505-2E9C-101B-9397-08002B2CF9AE}" pid="20" name="Division">
    <vt:lpwstr>5;#Enterprise Solutions|08c57b01-67e8-4a4f-abc6-ffb3392ace7f</vt:lpwstr>
  </property>
  <property fmtid="{D5CDD505-2E9C-101B-9397-08002B2CF9AE}" pid="21" name="Project_x0020_Document_x0020_Type">
    <vt:lpwstr>4;#Generic Project Document|258c2ed6-b93b-4ffe-8901-a23f2dc98ec9</vt:lpwstr>
  </property>
  <property fmtid="{D5CDD505-2E9C-101B-9397-08002B2CF9AE}" pid="22" name="Client Project">
    <vt:lpwstr/>
  </property>
</Properties>
</file>